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61" r:id="rId3"/>
    <p:sldId id="262" r:id="rId4"/>
    <p:sldId id="271" r:id="rId5"/>
    <p:sldId id="258" r:id="rId6"/>
    <p:sldId id="259" r:id="rId7"/>
    <p:sldId id="260" r:id="rId8"/>
    <p:sldId id="263" r:id="rId9"/>
    <p:sldId id="264" r:id="rId10"/>
    <p:sldId id="265" r:id="rId11"/>
    <p:sldId id="267" r:id="rId12"/>
    <p:sldId id="277" r:id="rId13"/>
    <p:sldId id="270" r:id="rId14"/>
    <p:sldId id="273" r:id="rId15"/>
    <p:sldId id="274" r:id="rId16"/>
    <p:sldId id="275" r:id="rId17"/>
    <p:sldId id="266" r:id="rId18"/>
    <p:sldId id="276"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2033" autoAdjust="0"/>
  </p:normalViewPr>
  <p:slideViewPr>
    <p:cSldViewPr snapToGrid="0">
      <p:cViewPr varScale="1">
        <p:scale>
          <a:sx n="82" d="100"/>
          <a:sy n="82" d="100"/>
        </p:scale>
        <p:origin x="93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2C2155-72D5-4E88-A39C-DBC908276289}" type="datetimeFigureOut">
              <a:rPr lang="nl-NL" smtClean="0"/>
              <a:t>21-9-2021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297F1A-5EA6-4A90-8B0F-F52F9F214D4B}" type="slidenum">
              <a:rPr lang="nl-NL" smtClean="0"/>
              <a:t>‹nr.›</a:t>
            </a:fld>
            <a:endParaRPr lang="nl-NL"/>
          </a:p>
        </p:txBody>
      </p:sp>
    </p:spTree>
    <p:extLst>
      <p:ext uri="{BB962C8B-B14F-4D97-AF65-F5344CB8AC3E}">
        <p14:creationId xmlns:p14="http://schemas.microsoft.com/office/powerpoint/2010/main" val="19326684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Uw leerlingen gaan </a:t>
            </a:r>
            <a:r>
              <a:rPr lang="nl-NL" dirty="0" err="1"/>
              <a:t>Masamuda</a:t>
            </a:r>
            <a:r>
              <a:rPr lang="nl-NL" dirty="0"/>
              <a:t> bezoeken. Welkom!</a:t>
            </a:r>
          </a:p>
          <a:p>
            <a:r>
              <a:rPr lang="nl-NL" dirty="0"/>
              <a:t>Met deze </a:t>
            </a:r>
            <a:r>
              <a:rPr lang="nl-NL" dirty="0" err="1"/>
              <a:t>powerpoint</a:t>
            </a:r>
            <a:r>
              <a:rPr lang="nl-NL" dirty="0"/>
              <a:t> kunt u het bezoek voorbereiden. De informatie is afgestemd op volwassenen. Uiteraard staat het u vrij om dit aan te passen aan het niveau van de leerlingen.</a:t>
            </a:r>
          </a:p>
          <a:p>
            <a:endParaRPr lang="nl-NL" dirty="0"/>
          </a:p>
          <a:p>
            <a:r>
              <a:rPr lang="nl-NL" dirty="0"/>
              <a:t>We vragen u om in ieder geval de </a:t>
            </a:r>
            <a:r>
              <a:rPr lang="nl-NL" b="1" dirty="0"/>
              <a:t>korte film </a:t>
            </a:r>
            <a:r>
              <a:rPr lang="nl-NL" dirty="0"/>
              <a:t>over </a:t>
            </a:r>
            <a:r>
              <a:rPr lang="nl-NL" dirty="0" err="1"/>
              <a:t>Masamuda</a:t>
            </a:r>
            <a:r>
              <a:rPr lang="nl-NL" dirty="0"/>
              <a:t> uit dia 10 te tonen (12 minuten). Juf </a:t>
            </a:r>
            <a:r>
              <a:rPr lang="nl-NL" dirty="0" err="1"/>
              <a:t>Karolijn</a:t>
            </a:r>
            <a:r>
              <a:rPr lang="nl-NL" dirty="0"/>
              <a:t> van Vliet, leerkracht van het jaar 2021 in Maassluis, neemt de kinderen mee op tijdreis. De film is een fijne en makkelijke voorbereiding op het bezoek.</a:t>
            </a:r>
          </a:p>
          <a:p>
            <a:endParaRPr lang="nl-NL" dirty="0"/>
          </a:p>
          <a:p>
            <a:r>
              <a:rPr lang="nl-NL" dirty="0"/>
              <a:t>U kunt deze inleidende les besluiten met een </a:t>
            </a:r>
            <a:r>
              <a:rPr lang="nl-NL" b="1" dirty="0"/>
              <a:t>verwerking</a:t>
            </a:r>
            <a:r>
              <a:rPr lang="nl-NL" dirty="0"/>
              <a:t>. Drie suggesties vindt u aan het einde van de </a:t>
            </a:r>
            <a:r>
              <a:rPr lang="nl-NL" dirty="0" err="1"/>
              <a:t>powerpoint</a:t>
            </a:r>
            <a:r>
              <a:rPr lang="nl-NL" dirty="0"/>
              <a:t>. Ook na het bezoek zijn dit prima activiteiten om de nieuwe kennis in te laten dalen.</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a:t>
            </a:fld>
            <a:endParaRPr lang="nl-NL"/>
          </a:p>
        </p:txBody>
      </p:sp>
    </p:spTree>
    <p:extLst>
      <p:ext uri="{BB962C8B-B14F-4D97-AF65-F5344CB8AC3E}">
        <p14:creationId xmlns:p14="http://schemas.microsoft.com/office/powerpoint/2010/main" val="417105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Lange tijd werd gedacht dat het westen van Nederland – waar wij nu wonen - in de tijd van Hunebedbouwers niet bewoond werd. Te nat, te ontoegankelijk. Hooguit zou er gejaagd en gevist worden. Boomstamkano’s konden als vervoermiddel dienen.</a:t>
            </a:r>
          </a:p>
          <a:p>
            <a:endParaRPr lang="nl-NL" dirty="0"/>
          </a:p>
          <a:p>
            <a:r>
              <a:rPr lang="nl-NL" dirty="0"/>
              <a:t>Het filmpje laat zien dat we inmiddels beter weten. Ook het westen van Nederland werd 5000 jaar geleden bewoond. In de jaren vijftig, tijdens de bouw van de </a:t>
            </a:r>
            <a:r>
              <a:rPr lang="nl-NL" dirty="0" err="1"/>
              <a:t>Westwijk</a:t>
            </a:r>
            <a:r>
              <a:rPr lang="nl-NL" dirty="0"/>
              <a:t> in Vlaardingen, werd dat voor het eerst door archeologen aangetoond, vandaar dat we nu spreken van de Vlaardingencultuur. Niet alleen toont het filmpje hoe mensen zich konden handhaven in dit ‘ontoegankelijke’ landschap, het vertelt ook over de experimentele archeologie die in </a:t>
            </a:r>
            <a:r>
              <a:rPr lang="nl-NL" dirty="0" err="1"/>
              <a:t>Masamuda</a:t>
            </a:r>
            <a:r>
              <a:rPr lang="nl-NL" dirty="0"/>
              <a:t> plaatsvindt en wat de leerlingen bij hun bezoek mogen verwachten: niet alleen een gebouw uit de steentijd (Vlaardingencultuur), maar ook twee gebouwen van rond het jaar 1000 (de volle middeleeuwen).</a:t>
            </a:r>
          </a:p>
          <a:p>
            <a:endParaRPr lang="nl-NL" dirty="0"/>
          </a:p>
          <a:p>
            <a:r>
              <a:rPr lang="nl-NL" dirty="0"/>
              <a:t>Stel vooraf de volgende kijkvragen:</a:t>
            </a:r>
          </a:p>
          <a:p>
            <a:endParaRPr lang="nl-NL" dirty="0"/>
          </a:p>
          <a:p>
            <a:r>
              <a:rPr lang="nl-NL" dirty="0"/>
              <a:t>Wat aten de Vlaardingenmensen?</a:t>
            </a:r>
          </a:p>
          <a:p>
            <a:r>
              <a:rPr lang="nl-NL" dirty="0"/>
              <a:t>Met welke materialen bouwden ze hun huizen?</a:t>
            </a:r>
          </a:p>
          <a:p>
            <a:r>
              <a:rPr lang="nl-NL" dirty="0"/>
              <a:t>Hoe reisden ze?</a:t>
            </a:r>
          </a:p>
          <a:p>
            <a:r>
              <a:rPr lang="nl-NL" dirty="0"/>
              <a:t>Zou jij in deze tijd kunnen leven? Waarom wel of niet?</a:t>
            </a:r>
          </a:p>
          <a:p>
            <a:endParaRPr lang="nl-NL" dirty="0"/>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10</a:t>
            </a:fld>
            <a:endParaRPr lang="nl-NL"/>
          </a:p>
        </p:txBody>
      </p:sp>
    </p:spTree>
    <p:extLst>
      <p:ext uri="{BB962C8B-B14F-4D97-AF65-F5344CB8AC3E}">
        <p14:creationId xmlns:p14="http://schemas.microsoft.com/office/powerpoint/2010/main" val="1155716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twee huistypes worden nog eens getoond: het Vlaardingencultuurhuis en het </a:t>
            </a:r>
            <a:r>
              <a:rPr lang="nl-NL" dirty="0" err="1"/>
              <a:t>Rottahuis</a:t>
            </a:r>
            <a:r>
              <a:rPr lang="nl-NL" dirty="0"/>
              <a:t>. Twee bouwperiodes die maar liefst 4000 jaar uit elkaar liggen. Welke verschillen weten de kinderen nog uit het filmpje? Denk aan bouwmaterialen, gereedschappen, levenswijze. De leerkracht schrijft de verschillen onder de afbeeldingen van de huizen.</a:t>
            </a:r>
          </a:p>
          <a:p>
            <a:endParaRPr lang="nl-NL" dirty="0"/>
          </a:p>
          <a:p>
            <a:r>
              <a:rPr lang="nl-NL" dirty="0"/>
              <a:t>Vlaardingencultuurhuis: kleiner, veel ouder (3000 v Chr.), vee stond buiten, alleen houten, benen en stenen gereedschappen.</a:t>
            </a:r>
          </a:p>
          <a:p>
            <a:r>
              <a:rPr lang="nl-NL" dirty="0"/>
              <a:t>Spijkenisse- en </a:t>
            </a:r>
            <a:r>
              <a:rPr lang="nl-NL" dirty="0" err="1"/>
              <a:t>Rottahuis</a:t>
            </a:r>
            <a:r>
              <a:rPr lang="nl-NL" dirty="0"/>
              <a:t>: jonger (1000 na Chr.), groter, hoger, woonstal, ijzeren gereedschappen. (Extra: De meeste mensen kunnen niet lezen, maar er is al schrift. We kennen de taal.)</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11</a:t>
            </a:fld>
            <a:endParaRPr lang="nl-NL"/>
          </a:p>
        </p:txBody>
      </p:sp>
    </p:spTree>
    <p:extLst>
      <p:ext uri="{BB962C8B-B14F-4D97-AF65-F5344CB8AC3E}">
        <p14:creationId xmlns:p14="http://schemas.microsoft.com/office/powerpoint/2010/main" val="3187807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Hierna volgen suggesties voor – al dan niet coöperatieve – verwerkingen om de les mee te besluiten.</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12</a:t>
            </a:fld>
            <a:endParaRPr lang="nl-NL"/>
          </a:p>
        </p:txBody>
      </p:sp>
    </p:spTree>
    <p:extLst>
      <p:ext uri="{BB962C8B-B14F-4D97-AF65-F5344CB8AC3E}">
        <p14:creationId xmlns:p14="http://schemas.microsoft.com/office/powerpoint/2010/main" val="4149371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Laat de leerlingen een moodboard maken van de Vlaardingencultuur.</a:t>
            </a:r>
          </a:p>
          <a:p>
            <a:r>
              <a:rPr lang="nl-NL" dirty="0"/>
              <a:t>Denk daarbij aan tekeningen of op internet gevonden plaatjes van het landschap, een huis van de Vlaardingencultuur, het wild waarop gejaagd kon worden, vruchten en ander eetbaars dat geplukt werd, gebruiksvoorwerpen uit de steentijd.</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13</a:t>
            </a:fld>
            <a:endParaRPr lang="nl-NL"/>
          </a:p>
        </p:txBody>
      </p:sp>
    </p:spTree>
    <p:extLst>
      <p:ext uri="{BB962C8B-B14F-4D97-AF65-F5344CB8AC3E}">
        <p14:creationId xmlns:p14="http://schemas.microsoft.com/office/powerpoint/2010/main" val="306298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leerlingen bekijken hun kleding, hun schoolmeubels, spullen in hun tas of laatje: waar is alles van gemaakt? Welke materialen waren in ons land nog onbekend in de steentijd? De leerlingen schrijven in werkgroepjes zoveel mogelijk bezittingen op een groot vel. Daarna strepen ze de bezittingen door waarvan de materialen in de steentijd onbekend waren. </a:t>
            </a:r>
          </a:p>
          <a:p>
            <a:r>
              <a:rPr lang="nl-NL" dirty="0"/>
              <a:t>Alle voorwerpen met kunststoffen vallen af, ook alles met metalen en niet te vergeten katoen. In de steentijd was alleen wol en linnen bekend.</a:t>
            </a:r>
          </a:p>
          <a:p>
            <a:endParaRPr lang="nl-NL" dirty="0"/>
          </a:p>
          <a:p>
            <a:r>
              <a:rPr lang="nl-NL" dirty="0"/>
              <a:t>Eventueel kunt u de leerlingen ook onderzoek laten doen naar hun eten. Wat aten ze vanochtend, namen ze mee naar school of eten ze vanavond. Welk voedsel wat in de steentijd al bekend in ons land?</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14</a:t>
            </a:fld>
            <a:endParaRPr lang="nl-NL"/>
          </a:p>
        </p:txBody>
      </p:sp>
    </p:spTree>
    <p:extLst>
      <p:ext uri="{BB962C8B-B14F-4D97-AF65-F5344CB8AC3E}">
        <p14:creationId xmlns:p14="http://schemas.microsoft.com/office/powerpoint/2010/main" val="28222615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Vlaardingencultuur is te herkennen aan haar aardewerk: potten met vlak onder de rand een decoratie van putjes. </a:t>
            </a:r>
          </a:p>
          <a:p>
            <a:r>
              <a:rPr lang="nl-NL" dirty="0"/>
              <a:t>De hunebedbouwers in het oosten van het land, worden ook wel het trechterbekervolk genoemd. Dit volk, waarvan we naam noch taal kennen, is dus vernoemd naar zijn kenmerkende aardewerk.</a:t>
            </a:r>
          </a:p>
          <a:p>
            <a:endParaRPr lang="nl-NL" dirty="0"/>
          </a:p>
          <a:p>
            <a:r>
              <a:rPr lang="nl-NL" dirty="0"/>
              <a:t>Laat de leerlingen hun eigen potten ontwerpen en kleien. Ze werken de potten dus met de hand op (de Vlaardingencultuur kende geen draaischijf). De versieringen leiden tot een eigen naam van het volk dat bij de potten hoort. Uiteraard verzinnen de leerlingen deze naam zelf.</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15</a:t>
            </a:fld>
            <a:endParaRPr lang="nl-NL"/>
          </a:p>
        </p:txBody>
      </p:sp>
    </p:spTree>
    <p:extLst>
      <p:ext uri="{BB962C8B-B14F-4D97-AF65-F5344CB8AC3E}">
        <p14:creationId xmlns:p14="http://schemas.microsoft.com/office/powerpoint/2010/main" val="1150109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Evalueer de les met uw leerlingen. Wat hebben ze geleerd? Wat is de leerlingen opgevallen of bijgebleven? Welke vragen leven nog?</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16</a:t>
            </a:fld>
            <a:endParaRPr lang="nl-NL"/>
          </a:p>
        </p:txBody>
      </p:sp>
    </p:spTree>
    <p:extLst>
      <p:ext uri="{BB962C8B-B14F-4D97-AF65-F5344CB8AC3E}">
        <p14:creationId xmlns:p14="http://schemas.microsoft.com/office/powerpoint/2010/main" val="1847055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Teaser</a:t>
            </a:r>
            <a:r>
              <a:rPr lang="nl-NL" dirty="0"/>
              <a:t>. Warm de kinderen alvast op voor deze spannende expeditie.</a:t>
            </a:r>
          </a:p>
          <a:p>
            <a:endParaRPr lang="nl-NL" dirty="0"/>
          </a:p>
          <a:p>
            <a:r>
              <a:rPr lang="nl-NL" b="1" dirty="0"/>
              <a:t>Tip:</a:t>
            </a:r>
          </a:p>
          <a:p>
            <a:endParaRPr lang="nl-NL" b="1" dirty="0"/>
          </a:p>
          <a:p>
            <a:r>
              <a:rPr lang="nl-NL" dirty="0"/>
              <a:t>Laat ze van tevoren vragen bedenken voor de </a:t>
            </a:r>
            <a:r>
              <a:rPr lang="nl-NL" dirty="0" err="1"/>
              <a:t>Masamuda</a:t>
            </a:r>
            <a:r>
              <a:rPr lang="nl-NL" dirty="0"/>
              <a:t>-docent.</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17</a:t>
            </a:fld>
            <a:endParaRPr lang="nl-NL"/>
          </a:p>
        </p:txBody>
      </p:sp>
    </p:spTree>
    <p:extLst>
      <p:ext uri="{BB962C8B-B14F-4D97-AF65-F5344CB8AC3E}">
        <p14:creationId xmlns:p14="http://schemas.microsoft.com/office/powerpoint/2010/main" val="14965193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Extra slide waarmee u kunt uitleggen hoe </a:t>
            </a:r>
            <a:r>
              <a:rPr lang="nl-NL" dirty="0" err="1"/>
              <a:t>Masamuda</a:t>
            </a:r>
            <a:r>
              <a:rPr lang="nl-NL" dirty="0"/>
              <a:t> er uit gaat zien. De omcirkelde gebieden zijn gerealiseerd.</a:t>
            </a:r>
          </a:p>
          <a:p>
            <a:endParaRPr lang="nl-NL" dirty="0"/>
          </a:p>
          <a:p>
            <a:r>
              <a:rPr lang="nl-NL" dirty="0"/>
              <a:t>Meer info op www.masamuda.nl</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18</a:t>
            </a:fld>
            <a:endParaRPr lang="nl-NL"/>
          </a:p>
        </p:txBody>
      </p:sp>
    </p:spTree>
    <p:extLst>
      <p:ext uri="{BB962C8B-B14F-4D97-AF65-F5344CB8AC3E}">
        <p14:creationId xmlns:p14="http://schemas.microsoft.com/office/powerpoint/2010/main" val="1726137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Opwarmertje / voorkennis activeren.</a:t>
            </a:r>
          </a:p>
          <a:p>
            <a:endParaRPr lang="nl-NL" dirty="0"/>
          </a:p>
          <a:p>
            <a:r>
              <a:rPr lang="nl-NL" dirty="0"/>
              <a:t>Vraag de kinderen wat ze van de IJstijd weten.</a:t>
            </a:r>
          </a:p>
          <a:p>
            <a:endParaRPr lang="nl-NL" dirty="0"/>
          </a:p>
          <a:p>
            <a:r>
              <a:rPr lang="nl-NL" dirty="0"/>
              <a:t>Maak samen een </a:t>
            </a:r>
            <a:r>
              <a:rPr lang="nl-NL" b="1" dirty="0" err="1"/>
              <a:t>woordweb</a:t>
            </a:r>
            <a:r>
              <a:rPr lang="nl-NL" dirty="0"/>
              <a:t>.</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2</a:t>
            </a:fld>
            <a:endParaRPr lang="nl-NL"/>
          </a:p>
        </p:txBody>
      </p:sp>
    </p:spTree>
    <p:extLst>
      <p:ext uri="{BB962C8B-B14F-4D97-AF65-F5344CB8AC3E}">
        <p14:creationId xmlns:p14="http://schemas.microsoft.com/office/powerpoint/2010/main" val="2014705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3</a:t>
            </a:fld>
            <a:endParaRPr lang="nl-NL"/>
          </a:p>
        </p:txBody>
      </p:sp>
    </p:spTree>
    <p:extLst>
      <p:ext uri="{BB962C8B-B14F-4D97-AF65-F5344CB8AC3E}">
        <p14:creationId xmlns:p14="http://schemas.microsoft.com/office/powerpoint/2010/main" val="5870712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Nog even de tijdlijn om de tijdvakken te plaatsen.</a:t>
            </a:r>
          </a:p>
          <a:p>
            <a:endParaRPr lang="nl-NL" dirty="0"/>
          </a:p>
          <a:p>
            <a:r>
              <a:rPr lang="nl-NL" dirty="0"/>
              <a:t>Deze les gaat vooral over de steentijd, tijdvak </a:t>
            </a:r>
            <a:r>
              <a:rPr lang="nl-NL" b="1" dirty="0"/>
              <a:t>Jagers en Boeren</a:t>
            </a:r>
            <a:r>
              <a:rPr lang="nl-NL" dirty="0"/>
              <a:t>. In de begeleidende film komen ook de Middeleeuwen aan bod, vooral het tijdvak </a:t>
            </a:r>
            <a:r>
              <a:rPr lang="nl-NL" b="1" dirty="0"/>
              <a:t>Monniken en Ridders</a:t>
            </a:r>
            <a:r>
              <a:rPr lang="nl-NL" dirty="0"/>
              <a:t>.</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4</a:t>
            </a:fld>
            <a:endParaRPr lang="nl-NL"/>
          </a:p>
        </p:txBody>
      </p:sp>
    </p:spTree>
    <p:extLst>
      <p:ext uri="{BB962C8B-B14F-4D97-AF65-F5344CB8AC3E}">
        <p14:creationId xmlns:p14="http://schemas.microsoft.com/office/powerpoint/2010/main" val="2026207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dat er meerdere ijstijden waren. Tijdens de </a:t>
            </a:r>
            <a:r>
              <a:rPr lang="nl-NL" b="1" dirty="0"/>
              <a:t>een na laatste ijstijd </a:t>
            </a:r>
            <a:r>
              <a:rPr lang="nl-NL" dirty="0"/>
              <a:t>(het </a:t>
            </a:r>
            <a:r>
              <a:rPr lang="nl-NL" dirty="0" err="1"/>
              <a:t>Weichselien</a:t>
            </a:r>
            <a:r>
              <a:rPr lang="nl-NL" dirty="0"/>
              <a:t>) bedekt een </a:t>
            </a:r>
            <a:r>
              <a:rPr lang="nl-NL" b="1" dirty="0"/>
              <a:t>ijskap</a:t>
            </a:r>
            <a:r>
              <a:rPr lang="nl-NL" dirty="0"/>
              <a:t> de bovenste helft van ons land. De </a:t>
            </a:r>
            <a:r>
              <a:rPr lang="nl-NL" b="1" dirty="0"/>
              <a:t>stuwwallen</a:t>
            </a:r>
            <a:r>
              <a:rPr lang="nl-NL" dirty="0"/>
              <a:t> van de Utrechts Heuvelrug zijn daar het resultaat van; deze heuvels werden opgeworpen door de langzaam </a:t>
            </a:r>
            <a:r>
              <a:rPr lang="nl-NL" dirty="0" err="1"/>
              <a:t>voortbuldozerende</a:t>
            </a:r>
            <a:r>
              <a:rPr lang="nl-NL" dirty="0"/>
              <a:t> ijskap. In de </a:t>
            </a:r>
            <a:r>
              <a:rPr lang="nl-NL" b="1" dirty="0"/>
              <a:t>laatste ijstijd </a:t>
            </a:r>
            <a:r>
              <a:rPr lang="nl-NL" dirty="0"/>
              <a:t>komt het ijs niet meer zo ver. Wel ligt de </a:t>
            </a:r>
            <a:r>
              <a:rPr lang="nl-NL" b="1" dirty="0"/>
              <a:t>Noordzee droog </a:t>
            </a:r>
            <a:r>
              <a:rPr lang="nl-NL" dirty="0"/>
              <a:t>en is er hier een </a:t>
            </a:r>
            <a:r>
              <a:rPr lang="nl-NL" b="1" dirty="0"/>
              <a:t>koude steppetoendra </a:t>
            </a:r>
            <a:r>
              <a:rPr lang="nl-NL" dirty="0"/>
              <a:t>met lage vegetatie waar grote grazers op af komen. Denk aan rendieren, wolharige neushoorns en mammoeten.</a:t>
            </a:r>
          </a:p>
          <a:p>
            <a:endParaRPr lang="nl-NL" dirty="0"/>
          </a:p>
          <a:p>
            <a:r>
              <a:rPr lang="nl-NL" dirty="0"/>
              <a:t>Europa is dan </a:t>
            </a:r>
            <a:r>
              <a:rPr lang="nl-NL" b="1" dirty="0"/>
              <a:t>dun bevolkt </a:t>
            </a:r>
            <a:r>
              <a:rPr lang="nl-NL" dirty="0"/>
              <a:t>met kleine </a:t>
            </a:r>
            <a:r>
              <a:rPr lang="nl-NL" b="1" dirty="0"/>
              <a:t>groepjes jagers en verzamelaars van zo’n 20 tot 30 mensen</a:t>
            </a:r>
            <a:r>
              <a:rPr lang="nl-NL" dirty="0"/>
              <a:t>. Die mensen trekken voortdurend rond, op zoek naar wild, en hebben daardoor weinig bezittingen. Wel zijn er semipermanente jagerskampen, mogelijk met hutten gemaakt van mammoetbotten en overspannen met huiden. De gereedschappen en wapens die ze gebruiken, zijn van hout, steen of been.</a:t>
            </a:r>
          </a:p>
          <a:p>
            <a:endParaRPr lang="nl-NL" dirty="0"/>
          </a:p>
          <a:p>
            <a:r>
              <a:rPr lang="nl-NL" b="1" dirty="0"/>
              <a:t>Weetjes:</a:t>
            </a:r>
          </a:p>
          <a:p>
            <a:endParaRPr lang="nl-NL" dirty="0"/>
          </a:p>
          <a:p>
            <a:r>
              <a:rPr lang="nl-NL" dirty="0"/>
              <a:t>Tijdens de ijstijden kun je van Nederland naar Engeland wandelen.</a:t>
            </a:r>
          </a:p>
          <a:p>
            <a:endParaRPr lang="nl-NL" dirty="0"/>
          </a:p>
          <a:p>
            <a:r>
              <a:rPr lang="nl-NL" dirty="0"/>
              <a:t>IJstijden komen al </a:t>
            </a:r>
            <a:r>
              <a:rPr lang="nl-NL" b="1" dirty="0">
                <a:solidFill>
                  <a:srgbClr val="FF0000"/>
                </a:solidFill>
              </a:rPr>
              <a:t>2,4 miljoen </a:t>
            </a:r>
            <a:r>
              <a:rPr lang="nl-NL" dirty="0">
                <a:solidFill>
                  <a:srgbClr val="FF0000"/>
                </a:solidFill>
              </a:rPr>
              <a:t>jaar </a:t>
            </a:r>
            <a:r>
              <a:rPr lang="nl-NL" dirty="0"/>
              <a:t>voor en duren veel langer </a:t>
            </a:r>
            <a:r>
              <a:rPr lang="nl-NL" b="0" dirty="0"/>
              <a:t>(70.000 tot 100.000 jaar) dan de warme periodes er tussenin (de interglacialen met een lengte van 10 tot 20.000 jaar). Een </a:t>
            </a:r>
            <a:r>
              <a:rPr lang="nl-NL" dirty="0"/>
              <a:t>ijstijd is dus veel normaler dan onze huidige warme situatie.</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5</a:t>
            </a:fld>
            <a:endParaRPr lang="nl-NL"/>
          </a:p>
        </p:txBody>
      </p:sp>
    </p:spTree>
    <p:extLst>
      <p:ext uri="{BB962C8B-B14F-4D97-AF65-F5344CB8AC3E}">
        <p14:creationId xmlns:p14="http://schemas.microsoft.com/office/powerpoint/2010/main" val="37989629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zo’n 12.000 jaar geleden de laatste </a:t>
            </a:r>
            <a:r>
              <a:rPr lang="nl-NL" b="1" dirty="0"/>
              <a:t>ijstijd eindigt </a:t>
            </a:r>
            <a:r>
              <a:rPr lang="nl-NL" dirty="0"/>
              <a:t>en het landijs smelt, </a:t>
            </a:r>
            <a:r>
              <a:rPr lang="nl-NL" b="1" dirty="0"/>
              <a:t>stijgt de zeespiegel</a:t>
            </a:r>
            <a:r>
              <a:rPr lang="nl-NL" dirty="0"/>
              <a:t>. De Noordzee loopt geleidelijk weer vol. Dieren en mensen trekken zich terug of blijven achter op hoogtes (eilanden) zoals de Doggersbank, die inmiddels ook onder de zeespiegel ligt.</a:t>
            </a:r>
          </a:p>
          <a:p>
            <a:endParaRPr lang="nl-NL" dirty="0"/>
          </a:p>
          <a:p>
            <a:r>
              <a:rPr lang="nl-NL" b="1" dirty="0"/>
              <a:t>Weetje</a:t>
            </a:r>
          </a:p>
          <a:p>
            <a:r>
              <a:rPr lang="nl-NL" b="0" dirty="0"/>
              <a:t>Nog steeds vinden Noordzeevissers resten van landdieren en werktuigen van mensen in hun netten. Zowel stammend uit de ijstijd(en) als uit de periode vlak daarna. Op het strand van de Tweede Maasvlakte, dat is opgespoten met zand van de Noordzeebodem, maken uw leerlingen kans om (verplaatste) fossielen en/of archeologische resten te vinden.</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6</a:t>
            </a:fld>
            <a:endParaRPr lang="nl-NL"/>
          </a:p>
        </p:txBody>
      </p:sp>
    </p:spTree>
    <p:extLst>
      <p:ext uri="{BB962C8B-B14F-4D97-AF65-F5344CB8AC3E}">
        <p14:creationId xmlns:p14="http://schemas.microsoft.com/office/powerpoint/2010/main" val="1503894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Als de zeespiegel niet meer (of minder snel) stijgt, kunnen langs de </a:t>
            </a:r>
            <a:r>
              <a:rPr lang="nl-NL" b="1" dirty="0"/>
              <a:t>kustlijn duinen </a:t>
            </a:r>
            <a:r>
              <a:rPr lang="nl-NL" dirty="0"/>
              <a:t>ontstaan, gevormd met zand dat vanaf zandbanken en het strand landinwaarts wordt geblazen. Deze duinen worden nu niet meer weggespoeld door een snel stijgende zee. De duinen worden zo hoog dat ze het </a:t>
            </a:r>
            <a:r>
              <a:rPr lang="nl-NL" b="1" dirty="0"/>
              <a:t>achterland beschermen </a:t>
            </a:r>
            <a:r>
              <a:rPr lang="nl-NL" dirty="0"/>
              <a:t>tegen nieuwe overstromingen vanuit zee. Achter de duinen ontstaat een </a:t>
            </a:r>
            <a:r>
              <a:rPr lang="nl-NL" b="1" dirty="0"/>
              <a:t>vlak, moerassig gebied gevoed door regen- en rivierwater</a:t>
            </a:r>
            <a:r>
              <a:rPr lang="nl-NL" dirty="0"/>
              <a:t>. De moerasplanten die daar groeien rotten niet weg als ze afsterven, maar vormen een steeds dikkere sponzige bodem van plantenresten: het </a:t>
            </a:r>
            <a:r>
              <a:rPr lang="nl-NL" b="1" dirty="0"/>
              <a:t>veen</a:t>
            </a:r>
            <a:r>
              <a:rPr lang="nl-NL" dirty="0"/>
              <a:t>. Op sommige plekken wordt het veen zo dik dat je er op kunt lopen.</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7</a:t>
            </a:fld>
            <a:endParaRPr lang="nl-NL"/>
          </a:p>
        </p:txBody>
      </p:sp>
    </p:spTree>
    <p:extLst>
      <p:ext uri="{BB962C8B-B14F-4D97-AF65-F5344CB8AC3E}">
        <p14:creationId xmlns:p14="http://schemas.microsoft.com/office/powerpoint/2010/main" val="291868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Rond </a:t>
            </a:r>
            <a:r>
              <a:rPr lang="nl-NL" b="1" dirty="0"/>
              <a:t>6000 voor Chr</a:t>
            </a:r>
            <a:r>
              <a:rPr lang="nl-NL" dirty="0"/>
              <a:t>. leven er nog steeds mensen in Nederland. En ze zijn met meer, want het klimaat is milder en de </a:t>
            </a:r>
            <a:r>
              <a:rPr lang="nl-NL" b="1" dirty="0"/>
              <a:t>natuur biedt veel dieren om te bejagen of te bevissen of eetbaars om te plukken</a:t>
            </a:r>
            <a:r>
              <a:rPr lang="nl-NL" dirty="0"/>
              <a:t>.</a:t>
            </a:r>
          </a:p>
          <a:p>
            <a:r>
              <a:rPr lang="nl-NL" dirty="0"/>
              <a:t>De jagers uit die tijd leven nog steeds in kleine groepjes maar kunnen af met een kleiner jachtgebied. </a:t>
            </a:r>
          </a:p>
          <a:p>
            <a:r>
              <a:rPr lang="nl-NL" dirty="0"/>
              <a:t>Afgezien van de warmere temperatuur en de verandering van de flora en fauna is het leven eigenlijk niet zo heel veel veranderd. De mensen gebruiken nog steeds stenen, houten of benen werktuigen en hebben weinig bezittingen.</a:t>
            </a:r>
          </a:p>
          <a:p>
            <a:endParaRPr lang="nl-NL" dirty="0"/>
          </a:p>
          <a:p>
            <a:r>
              <a:rPr lang="nl-NL" dirty="0"/>
              <a:t>Sporen van deze jagers vonden en vinden we vooral in het oosten van Nederland.</a:t>
            </a:r>
          </a:p>
          <a:p>
            <a:endParaRPr lang="nl-NL" dirty="0"/>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8</a:t>
            </a:fld>
            <a:endParaRPr lang="nl-NL"/>
          </a:p>
        </p:txBody>
      </p:sp>
    </p:spTree>
    <p:extLst>
      <p:ext uri="{BB962C8B-B14F-4D97-AF65-F5344CB8AC3E}">
        <p14:creationId xmlns:p14="http://schemas.microsoft.com/office/powerpoint/2010/main" val="173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Het leven verandert pas echt met de komst van de </a:t>
            </a:r>
            <a:r>
              <a:rPr lang="nl-NL" b="1" dirty="0"/>
              <a:t>eerste boeren</a:t>
            </a:r>
            <a:r>
              <a:rPr lang="nl-NL" dirty="0"/>
              <a:t>. Mensen in het </a:t>
            </a:r>
            <a:r>
              <a:rPr lang="nl-NL" b="1" dirty="0"/>
              <a:t>Midden Oosten </a:t>
            </a:r>
            <a:r>
              <a:rPr lang="nl-NL" dirty="0"/>
              <a:t>leren rond </a:t>
            </a:r>
            <a:r>
              <a:rPr lang="nl-NL" b="1" dirty="0"/>
              <a:t>10.000 v Chr. </a:t>
            </a:r>
            <a:r>
              <a:rPr lang="nl-NL" dirty="0"/>
              <a:t>voor het eerst dat je bepaalde gewassen zelf kunt kweken. Ook leren ze dieren temmen. De landbouw is geboren. Voortaan hoeven mensen niet meer achter het wild aan te reizen. Ze blijven bij hun akkers en vee wonen en kunnen meer monden voeden, waardoor de boerenbevolking snel toeneemt. Opeenvolgende generaties boeren trekken steeds verder de wereld in. Daarbij worden de inheemse jagers meestal verdrongen, mogelijk ook opgenomen of allebei.</a:t>
            </a:r>
          </a:p>
          <a:p>
            <a:endParaRPr lang="nl-NL" dirty="0"/>
          </a:p>
          <a:p>
            <a:r>
              <a:rPr lang="nl-NL" dirty="0"/>
              <a:t>In 5300 v Chr. verschijnt het boerenvolk van de </a:t>
            </a:r>
            <a:r>
              <a:rPr lang="nl-NL" dirty="0" err="1"/>
              <a:t>bandkeramiekers</a:t>
            </a:r>
            <a:r>
              <a:rPr lang="nl-NL" dirty="0"/>
              <a:t> (genoemd naar hun met banden versierde potten) in het vruchtbare Zuid-Limburg. Hun sporen zijn voor ons onzichtbaar, maar werden door archeologen ontdekt. Veel zichtbaarder zijn de </a:t>
            </a:r>
            <a:r>
              <a:rPr lang="nl-NL" b="1" dirty="0"/>
              <a:t>hunebedbouwers</a:t>
            </a:r>
            <a:r>
              <a:rPr lang="nl-NL" dirty="0"/>
              <a:t> (of het trechterbekervolk, ook genoemd naar hun keramiek). Dit boerenvolk bewoont rond </a:t>
            </a:r>
            <a:r>
              <a:rPr lang="nl-NL" b="1" dirty="0"/>
              <a:t>3400 v Chr</a:t>
            </a:r>
            <a:r>
              <a:rPr lang="nl-NL" dirty="0"/>
              <a:t>. de zandgronden in het noordoosten van ons land. Hun hunebedden - grafkamers voor de elite die ooit afgedekt waren met aarde - zijn nog steeds te bewonderen.</a:t>
            </a:r>
          </a:p>
          <a:p>
            <a:endParaRPr lang="nl-NL" dirty="0"/>
          </a:p>
          <a:p>
            <a:r>
              <a:rPr lang="nl-NL" dirty="0"/>
              <a:t>De foto’s hebben alleen betrekking op de hunebedbouwers.</a:t>
            </a:r>
          </a:p>
        </p:txBody>
      </p:sp>
      <p:sp>
        <p:nvSpPr>
          <p:cNvPr id="4" name="Tijdelijke aanduiding voor dianummer 3"/>
          <p:cNvSpPr>
            <a:spLocks noGrp="1"/>
          </p:cNvSpPr>
          <p:nvPr>
            <p:ph type="sldNum" sz="quarter" idx="5"/>
          </p:nvPr>
        </p:nvSpPr>
        <p:spPr/>
        <p:txBody>
          <a:bodyPr/>
          <a:lstStyle/>
          <a:p>
            <a:fld id="{79297F1A-5EA6-4A90-8B0F-F52F9F214D4B}" type="slidenum">
              <a:rPr lang="nl-NL" smtClean="0"/>
              <a:t>9</a:t>
            </a:fld>
            <a:endParaRPr lang="nl-NL"/>
          </a:p>
        </p:txBody>
      </p:sp>
    </p:spTree>
    <p:extLst>
      <p:ext uri="{BB962C8B-B14F-4D97-AF65-F5344CB8AC3E}">
        <p14:creationId xmlns:p14="http://schemas.microsoft.com/office/powerpoint/2010/main" val="14206358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85F0A2-4253-4450-9906-997A63C45BB2}"/>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7144BF33-AE48-41BC-9875-5BCE95E323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6208441A-6031-426D-A417-3791606F6B20}"/>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E844B172-B6FE-48E0-9030-079118AEB1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EBBEFB7-46E0-46D6-97AF-7074445A6915}"/>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2289923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092A05-5782-4CA4-8C56-BBE12DA3258F}"/>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783ADFC-0112-404A-A8E3-1F14156BA83B}"/>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5BE521F-EDC5-4274-8775-67D7F2B43489}"/>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3C600975-6963-45A1-8046-6AA909451EE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E81D7414-272D-4B9B-9D1D-2A66D2CC7886}"/>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1512942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D2203675-E203-4F94-B70A-4FBE1ED665D1}"/>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6B6D40EC-FFBD-4205-B182-4C998D008318}"/>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B9678E75-7781-49C4-9875-EF7ADA33E8CA}"/>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00D841F9-870F-4D3E-89BD-556FAD9FF7F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98E7A3A-AD8E-44F9-945E-4FDA186D75E3}"/>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1965447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412761-A31D-4F2D-B869-2499D63F792F}"/>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8F7B5043-F5FC-4B19-9309-BC91FA1301FA}"/>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24D5143-D23C-469D-879A-2C674BE2B2AA}"/>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28BFB457-34C2-4AC4-A281-D5E6CD58FA76}"/>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A9759DB-7F21-4319-ADCD-013AED8BD419}"/>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1809014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812B20-B5EF-4197-8972-3F3BD6D7A828}"/>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F560DB5B-3386-429E-A19D-BABFF0209C6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48B32B0E-5818-45E4-810F-7DB793F61160}"/>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7993F033-27DA-4FB3-9002-74598F496B7F}"/>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1DC3B48-1AEE-4800-8D61-3B72F63E03F5}"/>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470123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952501-48EF-4848-9BD5-AC73BEF5CA8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92212EA8-D9BF-46D5-BB01-E40E9B62FCFE}"/>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0AB387EB-E0E4-45CE-BFDC-8835BCF49055}"/>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1AAE1FF4-0082-4544-B2D2-5031B063A474}"/>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6" name="Tijdelijke aanduiding voor voettekst 5">
            <a:extLst>
              <a:ext uri="{FF2B5EF4-FFF2-40B4-BE49-F238E27FC236}">
                <a16:creationId xmlns:a16="http://schemas.microsoft.com/office/drawing/2014/main" id="{B10850E3-CF8F-4C01-B1A3-066258490C64}"/>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2CD187E-34D4-4A1C-BEDC-4E07F3CDE722}"/>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2398136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B9E8FB8-39AE-4230-B751-CFB05D58CB64}"/>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439A7E47-9F06-4735-8BA2-1A0DB3F7E7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DB0038E0-6C9B-40C4-A479-7419FFB8B18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3EA6456A-129D-45F6-A402-649C7F37BB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BF1A33FF-F7BC-4053-A5F3-0A5B300C15B9}"/>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3A6C986-FE2C-47C0-9F2A-3FA317E906BF}"/>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8" name="Tijdelijke aanduiding voor voettekst 7">
            <a:extLst>
              <a:ext uri="{FF2B5EF4-FFF2-40B4-BE49-F238E27FC236}">
                <a16:creationId xmlns:a16="http://schemas.microsoft.com/office/drawing/2014/main" id="{D60B2BAD-7D72-416F-A881-0EDFA949748C}"/>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146784DF-2CA9-4651-8E20-571AE243161E}"/>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4023678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521347-BB4E-425C-A753-9697A180D4A2}"/>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02B3E93A-9765-4C62-AB05-0E69165E62F6}"/>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4" name="Tijdelijke aanduiding voor voettekst 3">
            <a:extLst>
              <a:ext uri="{FF2B5EF4-FFF2-40B4-BE49-F238E27FC236}">
                <a16:creationId xmlns:a16="http://schemas.microsoft.com/office/drawing/2014/main" id="{E3542FD6-B2B0-497E-A2E9-22203F716CD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B11844C4-FB72-49CB-9E7A-E63C8287BAF8}"/>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4034283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4D6D9F-B702-4F37-B75D-02CEF2C8182B}"/>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3" name="Tijdelijke aanduiding voor voettekst 2">
            <a:extLst>
              <a:ext uri="{FF2B5EF4-FFF2-40B4-BE49-F238E27FC236}">
                <a16:creationId xmlns:a16="http://schemas.microsoft.com/office/drawing/2014/main" id="{4335330C-E855-4CC7-BB20-79DAC12A57F2}"/>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C12616F8-AD93-477D-936B-57DFFB671B86}"/>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27230198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DCEEDF-ACA8-4E32-9CE9-D6E50CA64ED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7ECAD64D-208F-4EDB-96A0-9B35FF1066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572A4EA0-1E1C-44F4-88B4-474281B123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E8F9B28B-7418-4ADE-93A2-F528056D9826}"/>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6" name="Tijdelijke aanduiding voor voettekst 5">
            <a:extLst>
              <a:ext uri="{FF2B5EF4-FFF2-40B4-BE49-F238E27FC236}">
                <a16:creationId xmlns:a16="http://schemas.microsoft.com/office/drawing/2014/main" id="{CCA1EAB9-9EA4-4ACD-AB47-AE76DBC665B0}"/>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1B6155EB-E244-4BA9-B692-FFD8A4002308}"/>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16924834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8636CB-582D-4FE9-92A3-24D141BD3041}"/>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96C244B8-302A-48D7-BB0E-EC675BA204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E83AF516-6610-4A55-AFE5-402A54382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80C94667-6026-4871-AB3F-D2C200671A87}"/>
              </a:ext>
            </a:extLst>
          </p:cNvPr>
          <p:cNvSpPr>
            <a:spLocks noGrp="1"/>
          </p:cNvSpPr>
          <p:nvPr>
            <p:ph type="dt" sz="half" idx="10"/>
          </p:nvPr>
        </p:nvSpPr>
        <p:spPr/>
        <p:txBody>
          <a:bodyPr/>
          <a:lstStyle/>
          <a:p>
            <a:fld id="{834771C3-E7A7-488B-BA15-483704120936}" type="datetimeFigureOut">
              <a:rPr lang="nl-NL" smtClean="0"/>
              <a:t>21-9-2021</a:t>
            </a:fld>
            <a:endParaRPr lang="nl-NL"/>
          </a:p>
        </p:txBody>
      </p:sp>
      <p:sp>
        <p:nvSpPr>
          <p:cNvPr id="6" name="Tijdelijke aanduiding voor voettekst 5">
            <a:extLst>
              <a:ext uri="{FF2B5EF4-FFF2-40B4-BE49-F238E27FC236}">
                <a16:creationId xmlns:a16="http://schemas.microsoft.com/office/drawing/2014/main" id="{09D9F48B-32F7-4BCA-85B2-D706B206CB6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5196BC4-D0AA-4156-B657-547D294B5210}"/>
              </a:ext>
            </a:extLst>
          </p:cNvPr>
          <p:cNvSpPr>
            <a:spLocks noGrp="1"/>
          </p:cNvSpPr>
          <p:nvPr>
            <p:ph type="sldNum" sz="quarter" idx="12"/>
          </p:nvPr>
        </p:nvSpPr>
        <p:spPr/>
        <p:txBody>
          <a:bodyPr/>
          <a:lstStyle/>
          <a:p>
            <a:fld id="{45402A8E-8F0B-401B-93B2-7D98EF96D377}" type="slidenum">
              <a:rPr lang="nl-NL" smtClean="0"/>
              <a:t>‹nr.›</a:t>
            </a:fld>
            <a:endParaRPr lang="nl-NL"/>
          </a:p>
        </p:txBody>
      </p:sp>
    </p:spTree>
    <p:extLst>
      <p:ext uri="{BB962C8B-B14F-4D97-AF65-F5344CB8AC3E}">
        <p14:creationId xmlns:p14="http://schemas.microsoft.com/office/powerpoint/2010/main" val="1223123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E8829262-1C83-40F4-9CD5-82D81C5FAC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FCDFEE1-3438-4BC6-BEBC-89BADADB9C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6BA9A3A7-6094-4422-8FF5-0325079CA8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4771C3-E7A7-488B-BA15-483704120936}" type="datetimeFigureOut">
              <a:rPr lang="nl-NL" smtClean="0"/>
              <a:t>21-9-2021</a:t>
            </a:fld>
            <a:endParaRPr lang="nl-NL"/>
          </a:p>
        </p:txBody>
      </p:sp>
      <p:sp>
        <p:nvSpPr>
          <p:cNvPr id="5" name="Tijdelijke aanduiding voor voettekst 4">
            <a:extLst>
              <a:ext uri="{FF2B5EF4-FFF2-40B4-BE49-F238E27FC236}">
                <a16:creationId xmlns:a16="http://schemas.microsoft.com/office/drawing/2014/main" id="{AE7A4422-36E1-428B-9FC9-24F904B248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136FAE19-A3A9-4D04-9845-C82862BE76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402A8E-8F0B-401B-93B2-7D98EF96D377}" type="slidenum">
              <a:rPr lang="nl-NL" smtClean="0"/>
              <a:t>‹nr.›</a:t>
            </a:fld>
            <a:endParaRPr lang="nl-NL"/>
          </a:p>
        </p:txBody>
      </p:sp>
    </p:spTree>
    <p:extLst>
      <p:ext uri="{BB962C8B-B14F-4D97-AF65-F5344CB8AC3E}">
        <p14:creationId xmlns:p14="http://schemas.microsoft.com/office/powerpoint/2010/main" val="42569307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hyperlink" Target="https://www.youtube.com/watch?v=ZoC6_e6JPJo" TargetMode="Externa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masamuda.nl/"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hyperlink" Target="https://schooltv.nl/video/hoe-zag-nederland-eruit-in-de-ijstijd-bedekt-door-gletsjers-uit-scandinavi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descr="Afbeelding met water, buiten, boot, meer&#10;&#10;Automatisch gegenereerde beschrijving">
            <a:extLst>
              <a:ext uri="{FF2B5EF4-FFF2-40B4-BE49-F238E27FC236}">
                <a16:creationId xmlns:a16="http://schemas.microsoft.com/office/drawing/2014/main" id="{2C7A4FEC-2999-43D3-97EC-1DCCD40658F8}"/>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9641" r="8109" b="-1"/>
          <a:stretch/>
        </p:blipFill>
        <p:spPr>
          <a:xfrm>
            <a:off x="0" y="4926"/>
            <a:ext cx="8450317" cy="6857990"/>
          </a:xfrm>
          <a:prstGeom prst="rect">
            <a:avLst/>
          </a:pr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519225" y="4360979"/>
            <a:ext cx="5399887" cy="2708678"/>
          </a:xfrm>
        </p:spPr>
        <p:txBody>
          <a:bodyPr>
            <a:normAutofit fontScale="90000"/>
          </a:bodyPr>
          <a:lstStyle/>
          <a:p>
            <a:pPr algn="l"/>
            <a:br>
              <a:rPr lang="nl-NL" sz="4400" dirty="0">
                <a:solidFill>
                  <a:srgbClr val="FFFFFF"/>
                </a:solidFill>
              </a:rPr>
            </a:br>
            <a:r>
              <a:rPr lang="nl-NL" sz="6700" dirty="0">
                <a:solidFill>
                  <a:srgbClr val="FFFFFF"/>
                </a:solidFill>
              </a:rPr>
              <a:t>Hoe overleef je in de </a:t>
            </a:r>
            <a:r>
              <a:rPr lang="nl-NL" sz="6700" b="1" dirty="0">
                <a:solidFill>
                  <a:schemeClr val="accent4">
                    <a:lumMod val="60000"/>
                    <a:lumOff val="40000"/>
                  </a:schemeClr>
                </a:solidFill>
              </a:rPr>
              <a:t>steentijd</a:t>
            </a:r>
            <a:r>
              <a:rPr lang="nl-NL" sz="6700" dirty="0">
                <a:solidFill>
                  <a:srgbClr val="FFFFFF"/>
                </a:solidFill>
              </a:rPr>
              <a:t>?</a:t>
            </a:r>
            <a:br>
              <a:rPr lang="nl-NL" sz="6700" dirty="0">
                <a:solidFill>
                  <a:srgbClr val="FFFFFF"/>
                </a:solidFill>
              </a:rPr>
            </a:br>
            <a:endParaRPr lang="nl-NL" sz="4900" dirty="0">
              <a:solidFill>
                <a:srgbClr val="FFFFFF"/>
              </a:solidFill>
            </a:endParaRPr>
          </a:p>
        </p:txBody>
      </p:sp>
      <p:pic>
        <p:nvPicPr>
          <p:cNvPr id="7" name="Afbeelding 6">
            <a:extLst>
              <a:ext uri="{FF2B5EF4-FFF2-40B4-BE49-F238E27FC236}">
                <a16:creationId xmlns:a16="http://schemas.microsoft.com/office/drawing/2014/main" id="{AB37E9CC-2454-453D-B4B3-A6FB043AF364}"/>
              </a:ext>
            </a:extLst>
          </p:cNvPr>
          <p:cNvPicPr>
            <a:picLocks noChangeAspect="1"/>
          </p:cNvPicPr>
          <p:nvPr/>
        </p:nvPicPr>
        <p:blipFill rotWithShape="1">
          <a:blip r:embed="rId4">
            <a:extLst>
              <a:ext uri="{28A0092B-C50C-407E-A947-70E740481C1C}">
                <a14:useLocalDpi xmlns:a14="http://schemas.microsoft.com/office/drawing/2010/main" val="0"/>
              </a:ext>
            </a:extLst>
          </a:blip>
          <a:srcRect l="13971" r="24950" b="1"/>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Afbeelding 3" descr="Afbeelding met tekst, illustratie, tafelgerei&#10;&#10;Automatisch gegenereerde beschrijving">
            <a:extLst>
              <a:ext uri="{FF2B5EF4-FFF2-40B4-BE49-F238E27FC236}">
                <a16:creationId xmlns:a16="http://schemas.microsoft.com/office/drawing/2014/main" id="{736C5624-EE84-45BB-97D5-642EA7418F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43101" y="490963"/>
            <a:ext cx="1590476" cy="952381"/>
          </a:xfrm>
          <a:prstGeom prst="rect">
            <a:avLst/>
          </a:prstGeom>
        </p:spPr>
      </p:pic>
    </p:spTree>
    <p:extLst>
      <p:ext uri="{BB962C8B-B14F-4D97-AF65-F5344CB8AC3E}">
        <p14:creationId xmlns:p14="http://schemas.microsoft.com/office/powerpoint/2010/main" val="36321845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e bronafbeelding bekijken">
            <a:extLst>
              <a:ext uri="{FF2B5EF4-FFF2-40B4-BE49-F238E27FC236}">
                <a16:creationId xmlns:a16="http://schemas.microsoft.com/office/drawing/2014/main" id="{54C44DC8-5A6B-4527-B93A-E243A33349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33"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341433" y="1871547"/>
            <a:ext cx="8365599" cy="1654015"/>
          </a:xfrm>
        </p:spPr>
        <p:txBody>
          <a:bodyPr>
            <a:normAutofit fontScale="90000"/>
          </a:bodyPr>
          <a:lstStyle/>
          <a:p>
            <a:pPr algn="l"/>
            <a:r>
              <a:rPr lang="nl-NL" sz="6700" b="1" dirty="0">
                <a:solidFill>
                  <a:schemeClr val="bg1"/>
                </a:solidFill>
              </a:rPr>
              <a:t>Ondertussen in het westen van ‘Nederland’… </a:t>
            </a:r>
            <a:br>
              <a:rPr lang="nl-NL" sz="6700" b="1" dirty="0">
                <a:solidFill>
                  <a:schemeClr val="bg1"/>
                </a:solidFill>
              </a:rPr>
            </a:br>
            <a:r>
              <a:rPr lang="nl-NL" sz="4400" dirty="0">
                <a:solidFill>
                  <a:schemeClr val="bg1"/>
                </a:solidFill>
              </a:rPr>
              <a:t>(waar wij nu wonen)</a:t>
            </a:r>
            <a:br>
              <a:rPr lang="nl-NL" sz="4400" dirty="0">
                <a:solidFill>
                  <a:schemeClr val="bg1"/>
                </a:solidFill>
              </a:rPr>
            </a:br>
            <a:endParaRPr lang="nl-NL" sz="4400" dirty="0">
              <a:solidFill>
                <a:schemeClr val="bg1"/>
              </a:solidFill>
            </a:endParaRPr>
          </a:p>
        </p:txBody>
      </p:sp>
      <p:pic>
        <p:nvPicPr>
          <p:cNvPr id="5" name="Afbeelding 4" descr="Afbeelding met tekst&#10;&#10;Automatisch gegenereerde beschrijving">
            <a:extLst>
              <a:ext uri="{FF2B5EF4-FFF2-40B4-BE49-F238E27FC236}">
                <a16:creationId xmlns:a16="http://schemas.microsoft.com/office/drawing/2014/main" id="{26E7D786-F34C-4119-B0EE-EFF80DE39160}"/>
              </a:ext>
            </a:extLst>
          </p:cNvPr>
          <p:cNvPicPr>
            <a:picLocks noChangeAspect="1"/>
          </p:cNvPicPr>
          <p:nvPr/>
        </p:nvPicPr>
        <p:blipFill rotWithShape="1">
          <a:blip r:embed="rId4"/>
          <a:srcRect l="6364" r="5901" b="20000"/>
          <a:stretch/>
        </p:blipFill>
        <p:spPr>
          <a:xfrm>
            <a:off x="5146714" y="3004849"/>
            <a:ext cx="6576361" cy="33730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kstvak 5">
            <a:extLst>
              <a:ext uri="{FF2B5EF4-FFF2-40B4-BE49-F238E27FC236}">
                <a16:creationId xmlns:a16="http://schemas.microsoft.com/office/drawing/2014/main" id="{54710CC3-A18A-43B2-B991-50D39EEE55DF}"/>
              </a:ext>
            </a:extLst>
          </p:cNvPr>
          <p:cNvSpPr txBox="1"/>
          <p:nvPr/>
        </p:nvSpPr>
        <p:spPr>
          <a:xfrm>
            <a:off x="9485432" y="1614827"/>
            <a:ext cx="1242647" cy="1200329"/>
          </a:xfrm>
          <a:prstGeom prst="rect">
            <a:avLst/>
          </a:prstGeom>
          <a:noFill/>
        </p:spPr>
        <p:txBody>
          <a:bodyPr wrap="square">
            <a:spAutoFit/>
          </a:bodyPr>
          <a:lstStyle/>
          <a:p>
            <a:endParaRPr lang="nl-NL" dirty="0"/>
          </a:p>
          <a:p>
            <a:r>
              <a:rPr lang="nl-NL" sz="3600" dirty="0">
                <a:hlinkClick r:id="rId5"/>
              </a:rPr>
              <a:t>Film</a:t>
            </a:r>
            <a:endParaRPr lang="nl-NL" sz="3600" dirty="0"/>
          </a:p>
          <a:p>
            <a:endParaRPr lang="nl-NL" dirty="0"/>
          </a:p>
        </p:txBody>
      </p:sp>
    </p:spTree>
    <p:extLst>
      <p:ext uri="{BB962C8B-B14F-4D97-AF65-F5344CB8AC3E}">
        <p14:creationId xmlns:p14="http://schemas.microsoft.com/office/powerpoint/2010/main" val="3968239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a:extLst>
              <a:ext uri="{FF2B5EF4-FFF2-40B4-BE49-F238E27FC236}">
                <a16:creationId xmlns:a16="http://schemas.microsoft.com/office/drawing/2014/main" id="{92692A86-6EA1-4C06-B969-3FAF4A5A4D44}"/>
              </a:ext>
            </a:extLst>
          </p:cNvPr>
          <p:cNvSpPr txBox="1"/>
          <p:nvPr/>
        </p:nvSpPr>
        <p:spPr>
          <a:xfrm>
            <a:off x="453488" y="4031169"/>
            <a:ext cx="3599897" cy="369332"/>
          </a:xfrm>
          <a:prstGeom prst="rect">
            <a:avLst/>
          </a:prstGeom>
          <a:noFill/>
        </p:spPr>
        <p:txBody>
          <a:bodyPr wrap="square" rtlCol="0">
            <a:spAutoFit/>
          </a:bodyPr>
          <a:lstStyle/>
          <a:p>
            <a:r>
              <a:rPr lang="nl-NL" dirty="0"/>
              <a:t>Huis van de Vlaardingencultuur</a:t>
            </a:r>
          </a:p>
        </p:txBody>
      </p:sp>
      <p:pic>
        <p:nvPicPr>
          <p:cNvPr id="4" name="Afbeelding 3" descr="Afbeelding met gras, buiten, lucht, gebouw&#10;&#10;Automatisch gegenereerde beschrijving">
            <a:extLst>
              <a:ext uri="{FF2B5EF4-FFF2-40B4-BE49-F238E27FC236}">
                <a16:creationId xmlns:a16="http://schemas.microsoft.com/office/drawing/2014/main" id="{0DBC6230-1A38-486E-9981-3900F4BECE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49" y="1104151"/>
            <a:ext cx="4188427" cy="2792284"/>
          </a:xfrm>
          <a:prstGeom prst="rect">
            <a:avLst/>
          </a:prstGeom>
        </p:spPr>
      </p:pic>
      <p:pic>
        <p:nvPicPr>
          <p:cNvPr id="11" name="Afbeelding 10" descr="Afbeelding met gras, lucht, buiten, gebouw&#10;&#10;Automatisch gegenereerde beschrijving">
            <a:extLst>
              <a:ext uri="{FF2B5EF4-FFF2-40B4-BE49-F238E27FC236}">
                <a16:creationId xmlns:a16="http://schemas.microsoft.com/office/drawing/2014/main" id="{C0895678-96D2-479D-BDE2-8F8C0A8C31B0}"/>
              </a:ext>
            </a:extLst>
          </p:cNvPr>
          <p:cNvPicPr>
            <a:picLocks noChangeAspect="1"/>
          </p:cNvPicPr>
          <p:nvPr/>
        </p:nvPicPr>
        <p:blipFill rotWithShape="1">
          <a:blip r:embed="rId4">
            <a:extLst>
              <a:ext uri="{28A0092B-C50C-407E-A947-70E740481C1C}">
                <a14:useLocalDpi xmlns:a14="http://schemas.microsoft.com/office/drawing/2010/main" val="0"/>
              </a:ext>
            </a:extLst>
          </a:blip>
          <a:srcRect t="1488"/>
          <a:stretch/>
        </p:blipFill>
        <p:spPr>
          <a:xfrm>
            <a:off x="4147483" y="1104151"/>
            <a:ext cx="4464253" cy="2792284"/>
          </a:xfrm>
          <a:prstGeom prst="rect">
            <a:avLst/>
          </a:prstGeom>
        </p:spPr>
      </p:pic>
      <p:sp>
        <p:nvSpPr>
          <p:cNvPr id="16" name="Tekstvak 15">
            <a:extLst>
              <a:ext uri="{FF2B5EF4-FFF2-40B4-BE49-F238E27FC236}">
                <a16:creationId xmlns:a16="http://schemas.microsoft.com/office/drawing/2014/main" id="{75E4DDD6-7AAC-41DB-B329-F05730ECD800}"/>
              </a:ext>
            </a:extLst>
          </p:cNvPr>
          <p:cNvSpPr txBox="1"/>
          <p:nvPr/>
        </p:nvSpPr>
        <p:spPr>
          <a:xfrm>
            <a:off x="4760076" y="4031169"/>
            <a:ext cx="3599897" cy="369332"/>
          </a:xfrm>
          <a:prstGeom prst="rect">
            <a:avLst/>
          </a:prstGeom>
          <a:noFill/>
        </p:spPr>
        <p:txBody>
          <a:bodyPr wrap="square" rtlCol="0">
            <a:spAutoFit/>
          </a:bodyPr>
          <a:lstStyle/>
          <a:p>
            <a:pPr algn="ctr"/>
            <a:r>
              <a:rPr lang="nl-NL" dirty="0" err="1"/>
              <a:t>Rottahuis</a:t>
            </a:r>
            <a:endParaRPr lang="nl-NL" dirty="0"/>
          </a:p>
        </p:txBody>
      </p:sp>
      <p:pic>
        <p:nvPicPr>
          <p:cNvPr id="17" name="Afbeelding 16" descr="Afbeelding met tekst, natuur&#10;&#10;Automatisch gegenereerde beschrijving">
            <a:extLst>
              <a:ext uri="{FF2B5EF4-FFF2-40B4-BE49-F238E27FC236}">
                <a16:creationId xmlns:a16="http://schemas.microsoft.com/office/drawing/2014/main" id="{DB66C893-255E-4F52-BA94-67FA98D1C233}"/>
              </a:ext>
            </a:extLst>
          </p:cNvPr>
          <p:cNvPicPr>
            <a:picLocks noChangeAspect="1"/>
          </p:cNvPicPr>
          <p:nvPr/>
        </p:nvPicPr>
        <p:blipFill rotWithShape="1">
          <a:blip r:embed="rId5">
            <a:extLst>
              <a:ext uri="{28A0092B-C50C-407E-A947-70E740481C1C}">
                <a14:useLocalDpi xmlns:a14="http://schemas.microsoft.com/office/drawing/2010/main" val="0"/>
              </a:ext>
            </a:extLst>
          </a:blip>
          <a:srcRect l="15494" r="23427" b="1"/>
          <a:stretch/>
        </p:blipFill>
        <p:spPr>
          <a:xfrm>
            <a:off x="7391255" y="-1651379"/>
            <a:ext cx="4823633" cy="5547814"/>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1673647" y="0"/>
            <a:ext cx="11454064" cy="1654015"/>
          </a:xfrm>
        </p:spPr>
        <p:txBody>
          <a:bodyPr>
            <a:normAutofit/>
          </a:bodyPr>
          <a:lstStyle/>
          <a:p>
            <a:r>
              <a:rPr lang="nl-NL" b="1" dirty="0"/>
              <a:t>Zoek de verschillen</a:t>
            </a:r>
            <a:br>
              <a:rPr lang="nl-NL" dirty="0"/>
            </a:br>
            <a:endParaRPr lang="nl-NL" sz="4400" dirty="0"/>
          </a:p>
        </p:txBody>
      </p:sp>
    </p:spTree>
    <p:extLst>
      <p:ext uri="{BB962C8B-B14F-4D97-AF65-F5344CB8AC3E}">
        <p14:creationId xmlns:p14="http://schemas.microsoft.com/office/powerpoint/2010/main" val="4836866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906849" y="586192"/>
            <a:ext cx="5319318" cy="5685615"/>
          </a:xfrm>
        </p:spPr>
        <p:txBody>
          <a:bodyPr>
            <a:normAutofit/>
          </a:bodyPr>
          <a:lstStyle/>
          <a:p>
            <a:pPr algn="l"/>
            <a:r>
              <a:rPr lang="nl-NL" sz="4400" b="1" dirty="0"/>
              <a:t>Aan de slag</a:t>
            </a:r>
            <a:br>
              <a:rPr lang="nl-NL" sz="4400" b="1" dirty="0"/>
            </a:br>
            <a:r>
              <a:rPr lang="nl-NL" sz="4400" dirty="0"/>
              <a:t>Kies een van de volgende verwerkingsvormen als voorbereiding op of besluit van je bezoek aan </a:t>
            </a:r>
            <a:r>
              <a:rPr lang="nl-NL" sz="4400" dirty="0" err="1"/>
              <a:t>Masamuda</a:t>
            </a:r>
            <a:r>
              <a:rPr lang="nl-NL" sz="4400" dirty="0"/>
              <a:t>.</a:t>
            </a:r>
            <a:br>
              <a:rPr lang="nl-NL" sz="4400" dirty="0"/>
            </a:br>
            <a:endParaRPr lang="nl-NL" sz="4400" dirty="0"/>
          </a:p>
        </p:txBody>
      </p:sp>
      <p:pic>
        <p:nvPicPr>
          <p:cNvPr id="4" name="Afbeelding 3" descr="Afbeelding met gras, buiten, boom, veld&#10;&#10;Automatisch gegenereerde beschrijving">
            <a:extLst>
              <a:ext uri="{FF2B5EF4-FFF2-40B4-BE49-F238E27FC236}">
                <a16:creationId xmlns:a16="http://schemas.microsoft.com/office/drawing/2014/main" id="{D9B65EF4-1004-413D-A1CD-5BDD2FDB7AFC}"/>
              </a:ext>
            </a:extLst>
          </p:cNvPr>
          <p:cNvPicPr>
            <a:picLocks noChangeAspect="1"/>
          </p:cNvPicPr>
          <p:nvPr/>
        </p:nvPicPr>
        <p:blipFill rotWithShape="1">
          <a:blip r:embed="rId3">
            <a:extLst>
              <a:ext uri="{28A0092B-C50C-407E-A947-70E740481C1C}">
                <a14:useLocalDpi xmlns:a14="http://schemas.microsoft.com/office/drawing/2010/main" val="0"/>
              </a:ext>
            </a:extLst>
          </a:blip>
          <a:srcRect t="2741" b="10999"/>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81539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21D7603D-76FA-481D-B64F-3A3B1B18A334}"/>
              </a:ext>
            </a:extLst>
          </p:cNvPr>
          <p:cNvPicPr>
            <a:picLocks noChangeAspect="1"/>
          </p:cNvPicPr>
          <p:nvPr/>
        </p:nvPicPr>
        <p:blipFill rotWithShape="1">
          <a:blip r:embed="rId3">
            <a:extLst>
              <a:ext uri="{28A0092B-C50C-407E-A947-70E740481C1C}">
                <a14:useLocalDpi xmlns:a14="http://schemas.microsoft.com/office/drawing/2010/main" val="0"/>
              </a:ext>
            </a:extLst>
          </a:blip>
          <a:srcRect l="44968" r="7212" b="1"/>
          <a:stretch/>
        </p:blipFill>
        <p:spPr>
          <a:xfrm>
            <a:off x="5169877" y="-2566678"/>
            <a:ext cx="8194431" cy="9424678"/>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666914" y="1145431"/>
            <a:ext cx="6460717" cy="4567137"/>
          </a:xfrm>
        </p:spPr>
        <p:txBody>
          <a:bodyPr>
            <a:normAutofit/>
          </a:bodyPr>
          <a:lstStyle/>
          <a:p>
            <a:pPr algn="l"/>
            <a:r>
              <a:rPr lang="nl-NL" b="1" dirty="0"/>
              <a:t>Aan de slag </a:t>
            </a:r>
            <a:r>
              <a:rPr lang="nl-NL" sz="4400" b="1" dirty="0"/>
              <a:t>(1)</a:t>
            </a:r>
            <a:br>
              <a:rPr lang="nl-NL" b="1" dirty="0"/>
            </a:br>
            <a:r>
              <a:rPr lang="nl-NL" sz="4400" dirty="0"/>
              <a:t>Moodboard</a:t>
            </a:r>
            <a:br>
              <a:rPr lang="nl-NL" sz="4400" dirty="0"/>
            </a:br>
            <a:r>
              <a:rPr lang="nl-NL" sz="4400" dirty="0"/>
              <a:t>Vlaardingencultuur</a:t>
            </a:r>
            <a:br>
              <a:rPr lang="nl-NL" sz="4400" dirty="0"/>
            </a:br>
            <a:endParaRPr lang="nl-NL" sz="4400" dirty="0"/>
          </a:p>
        </p:txBody>
      </p:sp>
    </p:spTree>
    <p:extLst>
      <p:ext uri="{BB962C8B-B14F-4D97-AF65-F5344CB8AC3E}">
        <p14:creationId xmlns:p14="http://schemas.microsoft.com/office/powerpoint/2010/main" val="9283359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272A2184-A81E-4F49-973A-52CA7BDBE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29432" y="-674193"/>
            <a:ext cx="4644881" cy="579305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1077222" y="2165338"/>
            <a:ext cx="4620584" cy="4567137"/>
          </a:xfrm>
        </p:spPr>
        <p:txBody>
          <a:bodyPr>
            <a:normAutofit/>
          </a:bodyPr>
          <a:lstStyle/>
          <a:p>
            <a:pPr algn="l"/>
            <a:r>
              <a:rPr lang="nl-NL" b="1" dirty="0"/>
              <a:t>Aan de slag </a:t>
            </a:r>
            <a:r>
              <a:rPr lang="nl-NL" sz="4000" b="1" dirty="0"/>
              <a:t>(2)</a:t>
            </a:r>
            <a:br>
              <a:rPr lang="nl-NL" sz="4000" b="1" dirty="0"/>
            </a:br>
            <a:r>
              <a:rPr lang="nl-NL" sz="4000" dirty="0" err="1"/>
              <a:t>Ontspullen</a:t>
            </a:r>
            <a:r>
              <a:rPr lang="nl-NL" sz="4000" dirty="0"/>
              <a:t> in de steentijd</a:t>
            </a:r>
            <a:br>
              <a:rPr lang="nl-NL" sz="4000" dirty="0"/>
            </a:br>
            <a:endParaRPr lang="nl-NL" sz="4000" dirty="0"/>
          </a:p>
        </p:txBody>
      </p:sp>
      <p:pic>
        <p:nvPicPr>
          <p:cNvPr id="3076" name="Picture 4" descr="De bronafbeelding bekijken">
            <a:extLst>
              <a:ext uri="{FF2B5EF4-FFF2-40B4-BE49-F238E27FC236}">
                <a16:creationId xmlns:a16="http://schemas.microsoft.com/office/drawing/2014/main" id="{A17749E8-6F6B-4753-83B5-0587AE571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767380">
            <a:off x="1909006" y="2102702"/>
            <a:ext cx="11931634" cy="84917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2302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descr="Afbeelding met gras, schimmels, gebroken, oud&#10;&#10;Automatisch gegenereerde beschrijving">
            <a:extLst>
              <a:ext uri="{FF2B5EF4-FFF2-40B4-BE49-F238E27FC236}">
                <a16:creationId xmlns:a16="http://schemas.microsoft.com/office/drawing/2014/main" id="{58A78EA2-00C2-4DE6-A96B-68307B08CD53}"/>
              </a:ext>
            </a:extLst>
          </p:cNvPr>
          <p:cNvPicPr>
            <a:picLocks noChangeAspect="1"/>
          </p:cNvPicPr>
          <p:nvPr/>
        </p:nvPicPr>
        <p:blipFill rotWithShape="1">
          <a:blip r:embed="rId3">
            <a:extLst>
              <a:ext uri="{28A0092B-C50C-407E-A947-70E740481C1C}">
                <a14:useLocalDpi xmlns:a14="http://schemas.microsoft.com/office/drawing/2010/main" val="0"/>
              </a:ext>
            </a:extLst>
          </a:blip>
          <a:srcRect t="9362" b="23739"/>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6542943" y="3727938"/>
            <a:ext cx="5505814" cy="2661138"/>
          </a:xfrm>
        </p:spPr>
        <p:txBody>
          <a:bodyPr anchor="b">
            <a:normAutofit/>
          </a:bodyPr>
          <a:lstStyle/>
          <a:p>
            <a:pPr algn="l"/>
            <a:r>
              <a:rPr lang="nl-NL" b="1" dirty="0"/>
              <a:t>Aan de slag </a:t>
            </a:r>
            <a:r>
              <a:rPr lang="nl-NL" sz="4000" b="1" dirty="0"/>
              <a:t>(3)</a:t>
            </a:r>
            <a:br>
              <a:rPr lang="nl-NL" sz="4000" b="1" dirty="0"/>
            </a:br>
            <a:r>
              <a:rPr lang="nl-NL" sz="4000" dirty="0"/>
              <a:t>Potten met karakter</a:t>
            </a:r>
            <a:br>
              <a:rPr lang="nl-NL" sz="3700" dirty="0"/>
            </a:br>
            <a:endParaRPr lang="nl-NL" sz="3700" dirty="0"/>
          </a:p>
        </p:txBody>
      </p:sp>
      <p:pic>
        <p:nvPicPr>
          <p:cNvPr id="4098" name="Picture 2" descr="De bronafbeelding bekijken">
            <a:extLst>
              <a:ext uri="{FF2B5EF4-FFF2-40B4-BE49-F238E27FC236}">
                <a16:creationId xmlns:a16="http://schemas.microsoft.com/office/drawing/2014/main" id="{C69D6E6E-E883-49B7-8A1D-54322E6D04C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381" b="-2"/>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35808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602526" y="126242"/>
            <a:ext cx="4620584" cy="1781604"/>
          </a:xfrm>
        </p:spPr>
        <p:txBody>
          <a:bodyPr>
            <a:normAutofit/>
          </a:bodyPr>
          <a:lstStyle/>
          <a:p>
            <a:pPr algn="l"/>
            <a:r>
              <a:rPr lang="nl-NL" b="1" dirty="0"/>
              <a:t>De terugblik</a:t>
            </a:r>
            <a:br>
              <a:rPr lang="nl-NL" sz="4400" b="1" dirty="0"/>
            </a:br>
            <a:endParaRPr lang="nl-NL" sz="4400" dirty="0"/>
          </a:p>
        </p:txBody>
      </p:sp>
      <p:pic>
        <p:nvPicPr>
          <p:cNvPr id="10" name="Afbeelding 9" descr="Afbeelding met sneeuw, buiten, bedekt, natuur&#10;&#10;Automatisch gegenereerde beschrijving">
            <a:extLst>
              <a:ext uri="{FF2B5EF4-FFF2-40B4-BE49-F238E27FC236}">
                <a16:creationId xmlns:a16="http://schemas.microsoft.com/office/drawing/2014/main" id="{9B8D6405-1631-4EF2-B5FF-2A7B86ED0EA0}"/>
              </a:ext>
            </a:extLst>
          </p:cNvPr>
          <p:cNvPicPr>
            <a:picLocks noChangeAspect="1"/>
          </p:cNvPicPr>
          <p:nvPr/>
        </p:nvPicPr>
        <p:blipFill rotWithShape="1">
          <a:blip r:embed="rId3">
            <a:extLst>
              <a:ext uri="{28A0092B-C50C-407E-A947-70E740481C1C}">
                <a14:useLocalDpi xmlns:a14="http://schemas.microsoft.com/office/drawing/2010/main" val="0"/>
              </a:ext>
            </a:extLst>
          </a:blip>
          <a:srcRect l="347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146" name="Picture 2" descr="De bronafbeelding bekijken">
            <a:extLst>
              <a:ext uri="{FF2B5EF4-FFF2-40B4-BE49-F238E27FC236}">
                <a16:creationId xmlns:a16="http://schemas.microsoft.com/office/drawing/2014/main" id="{36FF718F-AF2B-4DE1-9652-C332902D6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68" y="1097861"/>
            <a:ext cx="7994245" cy="1577096"/>
          </a:xfrm>
          <a:prstGeom prst="rect">
            <a:avLst/>
          </a:prstGeom>
          <a:noFill/>
          <a:extLst>
            <a:ext uri="{909E8E84-426E-40DD-AFC4-6F175D3DCCD1}">
              <a14:hiddenFill xmlns:a14="http://schemas.microsoft.com/office/drawing/2010/main">
                <a:solidFill>
                  <a:srgbClr val="FFFFFF"/>
                </a:solidFill>
              </a14:hiddenFill>
            </a:ext>
          </a:extLst>
        </p:spPr>
      </p:pic>
      <p:sp>
        <p:nvSpPr>
          <p:cNvPr id="8" name="Pijl: omhoog 7">
            <a:extLst>
              <a:ext uri="{FF2B5EF4-FFF2-40B4-BE49-F238E27FC236}">
                <a16:creationId xmlns:a16="http://schemas.microsoft.com/office/drawing/2014/main" id="{F80ACCCA-3BC3-4EC7-B8C1-49DBF8D76EEF}"/>
              </a:ext>
            </a:extLst>
          </p:cNvPr>
          <p:cNvSpPr/>
          <p:nvPr/>
        </p:nvSpPr>
        <p:spPr>
          <a:xfrm>
            <a:off x="1075125" y="2738608"/>
            <a:ext cx="791570" cy="907968"/>
          </a:xfrm>
          <a:prstGeom prst="up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7" name="Pijl: omhoog 16">
            <a:extLst>
              <a:ext uri="{FF2B5EF4-FFF2-40B4-BE49-F238E27FC236}">
                <a16:creationId xmlns:a16="http://schemas.microsoft.com/office/drawing/2014/main" id="{AC309A0E-9B8A-4DE9-B830-8DFB724E619B}"/>
              </a:ext>
            </a:extLst>
          </p:cNvPr>
          <p:cNvSpPr/>
          <p:nvPr/>
        </p:nvSpPr>
        <p:spPr>
          <a:xfrm>
            <a:off x="5302906" y="2738608"/>
            <a:ext cx="791570" cy="907968"/>
          </a:xfrm>
          <a:prstGeom prst="up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8" name="Pijl: omhoog 17">
            <a:extLst>
              <a:ext uri="{FF2B5EF4-FFF2-40B4-BE49-F238E27FC236}">
                <a16:creationId xmlns:a16="http://schemas.microsoft.com/office/drawing/2014/main" id="{A3116521-88BD-42A1-B4EF-A99FFD6C212F}"/>
              </a:ext>
            </a:extLst>
          </p:cNvPr>
          <p:cNvSpPr/>
          <p:nvPr/>
        </p:nvSpPr>
        <p:spPr>
          <a:xfrm rot="20698634">
            <a:off x="218044" y="2826534"/>
            <a:ext cx="791570" cy="962955"/>
          </a:xfrm>
          <a:prstGeom prst="upArrow">
            <a:avLst/>
          </a:prstGeom>
          <a:solidFill>
            <a:schemeClr val="accent3">
              <a:alpha val="3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9" name="Pijl: omhoog 8">
            <a:extLst>
              <a:ext uri="{FF2B5EF4-FFF2-40B4-BE49-F238E27FC236}">
                <a16:creationId xmlns:a16="http://schemas.microsoft.com/office/drawing/2014/main" id="{6FDD9527-13D5-47CB-9EA4-DE7155950129}"/>
              </a:ext>
            </a:extLst>
          </p:cNvPr>
          <p:cNvSpPr/>
          <p:nvPr/>
        </p:nvSpPr>
        <p:spPr>
          <a:xfrm>
            <a:off x="8233675" y="2780464"/>
            <a:ext cx="791570" cy="866112"/>
          </a:xfrm>
          <a:prstGeom prst="upArrow">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6919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descr="Afbeelding met persoon&#10;&#10;Automatisch gegenereerde beschrijving">
            <a:extLst>
              <a:ext uri="{FF2B5EF4-FFF2-40B4-BE49-F238E27FC236}">
                <a16:creationId xmlns:a16="http://schemas.microsoft.com/office/drawing/2014/main" id="{0149B979-1172-412B-8683-CFBCA244766B}"/>
              </a:ext>
            </a:extLst>
          </p:cNvPr>
          <p:cNvPicPr>
            <a:picLocks noChangeAspect="1"/>
          </p:cNvPicPr>
          <p:nvPr/>
        </p:nvPicPr>
        <p:blipFill rotWithShape="1">
          <a:blip r:embed="rId3">
            <a:extLst>
              <a:ext uri="{28A0092B-C50C-407E-A947-70E740481C1C}">
                <a14:useLocalDpi xmlns:a14="http://schemas.microsoft.com/office/drawing/2010/main" val="0"/>
              </a:ext>
            </a:extLst>
          </a:blip>
          <a:srcRect r="17600"/>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5671855" y="3933544"/>
            <a:ext cx="6539849" cy="1564632"/>
          </a:xfrm>
        </p:spPr>
        <p:txBody>
          <a:bodyPr anchor="b">
            <a:normAutofit/>
          </a:bodyPr>
          <a:lstStyle/>
          <a:p>
            <a:pPr algn="l"/>
            <a:r>
              <a:rPr lang="nl-NL" sz="4000" b="1" dirty="0"/>
              <a:t>Straks op</a:t>
            </a:r>
            <a:r>
              <a:rPr lang="nl-NL" b="1" dirty="0"/>
              <a:t> expeditie </a:t>
            </a:r>
            <a:r>
              <a:rPr lang="nl-NL" sz="4000" b="1" dirty="0"/>
              <a:t>naar</a:t>
            </a:r>
            <a:br>
              <a:rPr lang="nl-NL" sz="3700" dirty="0"/>
            </a:br>
            <a:endParaRPr lang="nl-NL" sz="3700" dirty="0"/>
          </a:p>
        </p:txBody>
      </p:sp>
      <p:pic>
        <p:nvPicPr>
          <p:cNvPr id="6" name="Afbeelding 5" descr="Afbeelding met buiten, water, boot, vlot&#10;&#10;Automatisch gegenereerde beschrijving">
            <a:extLst>
              <a:ext uri="{FF2B5EF4-FFF2-40B4-BE49-F238E27FC236}">
                <a16:creationId xmlns:a16="http://schemas.microsoft.com/office/drawing/2014/main" id="{5CF73FF8-BDA0-4F45-8DBD-790C7615315D}"/>
              </a:ext>
            </a:extLst>
          </p:cNvPr>
          <p:cNvPicPr>
            <a:picLocks noChangeAspect="1"/>
          </p:cNvPicPr>
          <p:nvPr/>
        </p:nvPicPr>
        <p:blipFill rotWithShape="1">
          <a:blip r:embed="rId4">
            <a:extLst>
              <a:ext uri="{28A0092B-C50C-407E-A947-70E740481C1C}">
                <a14:useLocalDpi xmlns:a14="http://schemas.microsoft.com/office/drawing/2010/main" val="0"/>
              </a:ext>
            </a:extLst>
          </a:blip>
          <a:srcRect l="8048" r="13822" b="3"/>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5" name="Afbeelding 4" descr="Afbeelding met tekst, illustratie, tafelgerei&#10;&#10;Automatisch gegenereerde beschrijving">
            <a:extLst>
              <a:ext uri="{FF2B5EF4-FFF2-40B4-BE49-F238E27FC236}">
                <a16:creationId xmlns:a16="http://schemas.microsoft.com/office/drawing/2014/main" id="{267180EB-7F8A-4722-AD9E-95244D814A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772" y="5078276"/>
            <a:ext cx="2247770" cy="1345970"/>
          </a:xfrm>
          <a:prstGeom prst="rect">
            <a:avLst/>
          </a:prstGeom>
        </p:spPr>
      </p:pic>
    </p:spTree>
    <p:extLst>
      <p:ext uri="{BB962C8B-B14F-4D97-AF65-F5344CB8AC3E}">
        <p14:creationId xmlns:p14="http://schemas.microsoft.com/office/powerpoint/2010/main" val="78854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kaart&#10;&#10;Automatisch gegenereerde beschrijving">
            <a:extLst>
              <a:ext uri="{FF2B5EF4-FFF2-40B4-BE49-F238E27FC236}">
                <a16:creationId xmlns:a16="http://schemas.microsoft.com/office/drawing/2014/main" id="{06560B7E-27CB-465E-A37B-63308D10D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924860" cy="6858000"/>
          </a:xfrm>
          <a:prstGeom prst="rect">
            <a:avLst/>
          </a:pr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9130975" y="105507"/>
            <a:ext cx="3154809" cy="5009184"/>
          </a:xfrm>
        </p:spPr>
        <p:txBody>
          <a:bodyPr>
            <a:normAutofit fontScale="90000"/>
          </a:bodyPr>
          <a:lstStyle/>
          <a:p>
            <a:pPr algn="l"/>
            <a:r>
              <a:rPr lang="nl-NL" b="1" dirty="0"/>
              <a:t>De toekomst van het verleden</a:t>
            </a:r>
            <a:br>
              <a:rPr lang="nl-NL" sz="4000" b="1" dirty="0"/>
            </a:br>
            <a:r>
              <a:rPr lang="nl-NL" sz="4000" b="1" dirty="0"/>
              <a:t>Plannen met </a:t>
            </a:r>
            <a:r>
              <a:rPr lang="nl-NL" sz="4000" b="1" dirty="0" err="1"/>
              <a:t>Masamuda</a:t>
            </a:r>
            <a:br>
              <a:rPr lang="nl-NL" sz="4000" dirty="0"/>
            </a:br>
            <a:endParaRPr lang="nl-NL" sz="4000" dirty="0"/>
          </a:p>
        </p:txBody>
      </p:sp>
      <p:sp>
        <p:nvSpPr>
          <p:cNvPr id="3" name="Ovaal 2">
            <a:extLst>
              <a:ext uri="{FF2B5EF4-FFF2-40B4-BE49-F238E27FC236}">
                <a16:creationId xmlns:a16="http://schemas.microsoft.com/office/drawing/2014/main" id="{D6208061-D185-4BBC-BE37-69089CFBCE91}"/>
              </a:ext>
            </a:extLst>
          </p:cNvPr>
          <p:cNvSpPr/>
          <p:nvPr/>
        </p:nvSpPr>
        <p:spPr>
          <a:xfrm>
            <a:off x="5125452" y="4732421"/>
            <a:ext cx="2229853" cy="152400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Ovaal 5">
            <a:extLst>
              <a:ext uri="{FF2B5EF4-FFF2-40B4-BE49-F238E27FC236}">
                <a16:creationId xmlns:a16="http://schemas.microsoft.com/office/drawing/2014/main" id="{EFDC9F52-4315-4AE0-B6A4-66AEE2B1FBC4}"/>
              </a:ext>
            </a:extLst>
          </p:cNvPr>
          <p:cNvSpPr/>
          <p:nvPr/>
        </p:nvSpPr>
        <p:spPr>
          <a:xfrm>
            <a:off x="1327176" y="2505036"/>
            <a:ext cx="2049072" cy="1252210"/>
          </a:xfrm>
          <a:prstGeom prst="ellipse">
            <a:avLst/>
          </a:prstGeom>
          <a:solidFill>
            <a:schemeClr val="accent1">
              <a:alpha val="3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a:extLst>
              <a:ext uri="{FF2B5EF4-FFF2-40B4-BE49-F238E27FC236}">
                <a16:creationId xmlns:a16="http://schemas.microsoft.com/office/drawing/2014/main" id="{9BA6D09F-794C-4050-8A46-0D68CAA2D5B6}"/>
              </a:ext>
            </a:extLst>
          </p:cNvPr>
          <p:cNvSpPr txBox="1"/>
          <p:nvPr/>
        </p:nvSpPr>
        <p:spPr>
          <a:xfrm>
            <a:off x="9147017" y="4996934"/>
            <a:ext cx="3015916" cy="800219"/>
          </a:xfrm>
          <a:prstGeom prst="rect">
            <a:avLst/>
          </a:prstGeom>
          <a:noFill/>
        </p:spPr>
        <p:txBody>
          <a:bodyPr wrap="square">
            <a:spAutoFit/>
          </a:bodyPr>
          <a:lstStyle/>
          <a:p>
            <a:r>
              <a:rPr lang="nl-NL" sz="2800" dirty="0">
                <a:hlinkClick r:id="rId4"/>
              </a:rPr>
              <a:t>masamuda.nl</a:t>
            </a:r>
            <a:endParaRPr lang="nl-NL" sz="2800" dirty="0"/>
          </a:p>
          <a:p>
            <a:endParaRPr lang="nl-NL" dirty="0"/>
          </a:p>
        </p:txBody>
      </p:sp>
    </p:spTree>
    <p:extLst>
      <p:ext uri="{BB962C8B-B14F-4D97-AF65-F5344CB8AC3E}">
        <p14:creationId xmlns:p14="http://schemas.microsoft.com/office/powerpoint/2010/main" val="10671301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De bronafbeelding bekijken">
            <a:extLst>
              <a:ext uri="{FF2B5EF4-FFF2-40B4-BE49-F238E27FC236}">
                <a16:creationId xmlns:a16="http://schemas.microsoft.com/office/drawing/2014/main" id="{9A601044-43F6-4AD1-B294-68CE98A0F79D}"/>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r="32074"/>
          <a:stretch/>
        </p:blipFill>
        <p:spPr bwMode="auto">
          <a:xfrm>
            <a:off x="-1140542" y="-855406"/>
            <a:ext cx="6985883" cy="77134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e bronafbeelding bekijken">
            <a:extLst>
              <a:ext uri="{FF2B5EF4-FFF2-40B4-BE49-F238E27FC236}">
                <a16:creationId xmlns:a16="http://schemas.microsoft.com/office/drawing/2014/main" id="{53AD14EB-22D8-4B17-8819-0B82C80B0057}"/>
              </a:ext>
            </a:extLst>
          </p:cNvPr>
          <p:cNvPicPr>
            <a:picLocks noChangeAspect="1" noChangeArrowheads="1"/>
          </p:cNvPicPr>
          <p:nvPr/>
        </p:nvPicPr>
        <p:blipFill>
          <a:blip r:embed="rId4">
            <a:alphaModFix amt="20000"/>
            <a:extLst>
              <a:ext uri="{28A0092B-C50C-407E-A947-70E740481C1C}">
                <a14:useLocalDpi xmlns:a14="http://schemas.microsoft.com/office/drawing/2010/main" val="0"/>
              </a:ext>
            </a:extLst>
          </a:blip>
          <a:srcRect/>
          <a:stretch>
            <a:fillRect/>
          </a:stretch>
        </p:blipFill>
        <p:spPr bwMode="auto">
          <a:xfrm>
            <a:off x="5845341" y="0"/>
            <a:ext cx="9144000" cy="6858000"/>
          </a:xfrm>
          <a:prstGeom prst="rect">
            <a:avLst/>
          </a:prstGeom>
          <a:extLst>
            <a:ext uri="{909E8E84-426E-40DD-AFC4-6F175D3DCCD1}">
              <a14:hiddenFill xmlns:a14="http://schemas.microsoft.com/office/drawing/2010/main">
                <a:solidFill>
                  <a:srgbClr val="FFFFFF"/>
                </a:solidFill>
              </a14:hiddenFill>
            </a:ext>
          </a:extLst>
        </p:spPr>
      </p:pic>
      <p:sp>
        <p:nvSpPr>
          <p:cNvPr id="6" name="Tekstvak 5">
            <a:extLst>
              <a:ext uri="{FF2B5EF4-FFF2-40B4-BE49-F238E27FC236}">
                <a16:creationId xmlns:a16="http://schemas.microsoft.com/office/drawing/2014/main" id="{40DC7798-6A90-4160-96B1-D169547EC401}"/>
              </a:ext>
            </a:extLst>
          </p:cNvPr>
          <p:cNvSpPr txBox="1"/>
          <p:nvPr/>
        </p:nvSpPr>
        <p:spPr>
          <a:xfrm>
            <a:off x="4920713" y="2413337"/>
            <a:ext cx="3070260" cy="1015663"/>
          </a:xfrm>
          <a:prstGeom prst="rect">
            <a:avLst/>
          </a:prstGeom>
          <a:noFill/>
        </p:spPr>
        <p:txBody>
          <a:bodyPr wrap="square">
            <a:spAutoFit/>
          </a:bodyPr>
          <a:lstStyle/>
          <a:p>
            <a:r>
              <a:rPr lang="nl-NL" sz="6000" dirty="0"/>
              <a:t>IJstijd</a:t>
            </a:r>
          </a:p>
        </p:txBody>
      </p:sp>
    </p:spTree>
    <p:extLst>
      <p:ext uri="{BB962C8B-B14F-4D97-AF65-F5344CB8AC3E}">
        <p14:creationId xmlns:p14="http://schemas.microsoft.com/office/powerpoint/2010/main" val="185349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2A0E4E09-FC02-4ADC-951A-3FFA90B6FE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descr="Afbeelding met sneeuw, buiten, bedekt, natuur&#10;&#10;Automatisch gegenereerde beschrijving">
            <a:extLst>
              <a:ext uri="{FF2B5EF4-FFF2-40B4-BE49-F238E27FC236}">
                <a16:creationId xmlns:a16="http://schemas.microsoft.com/office/drawing/2014/main" id="{6BC70253-1DD0-4FB3-99A5-6D2EA10B9A77}"/>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29757"/>
          <a:stretch/>
        </p:blipFill>
        <p:spPr>
          <a:xfrm>
            <a:off x="5768642" y="0"/>
            <a:ext cx="6423053" cy="6858001"/>
          </a:xfrm>
          <a:prstGeom prst="rect">
            <a:avLst/>
          </a:prstGeom>
        </p:spPr>
      </p:pic>
      <p:pic>
        <p:nvPicPr>
          <p:cNvPr id="14" name="Picture 13">
            <a:extLst>
              <a:ext uri="{FF2B5EF4-FFF2-40B4-BE49-F238E27FC236}">
                <a16:creationId xmlns:a16="http://schemas.microsoft.com/office/drawing/2014/main" id="{24F266AD-725B-4A9D-B448-4C000F95CB4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545777" y="406531"/>
            <a:ext cx="7692188" cy="1644592"/>
          </a:xfrm>
        </p:spPr>
        <p:txBody>
          <a:bodyPr anchor="t">
            <a:noAutofit/>
          </a:bodyPr>
          <a:lstStyle/>
          <a:p>
            <a:pPr algn="l"/>
            <a:r>
              <a:rPr lang="nl-NL" b="1" dirty="0">
                <a:solidFill>
                  <a:srgbClr val="000000"/>
                </a:solidFill>
              </a:rPr>
              <a:t>Wat ga je leren en ontdekken?</a:t>
            </a:r>
            <a:br>
              <a:rPr lang="nl-NL" b="1" dirty="0">
                <a:solidFill>
                  <a:srgbClr val="000000"/>
                </a:solidFill>
              </a:rPr>
            </a:br>
            <a:br>
              <a:rPr lang="nl-NL" sz="4400" dirty="0">
                <a:solidFill>
                  <a:srgbClr val="000000"/>
                </a:solidFill>
              </a:rPr>
            </a:br>
            <a:r>
              <a:rPr lang="nl-NL" sz="3200" dirty="0">
                <a:solidFill>
                  <a:srgbClr val="000000"/>
                </a:solidFill>
              </a:rPr>
              <a:t>Ik kan vertellen hoe mensen in </a:t>
            </a:r>
            <a:br>
              <a:rPr lang="nl-NL" sz="3200" dirty="0">
                <a:solidFill>
                  <a:srgbClr val="000000"/>
                </a:solidFill>
              </a:rPr>
            </a:br>
            <a:r>
              <a:rPr lang="nl-NL" sz="3200" dirty="0">
                <a:solidFill>
                  <a:srgbClr val="000000"/>
                </a:solidFill>
              </a:rPr>
              <a:t>ons gebied in de nieuwe </a:t>
            </a:r>
            <a:br>
              <a:rPr lang="nl-NL" sz="3200" dirty="0">
                <a:solidFill>
                  <a:srgbClr val="000000"/>
                </a:solidFill>
              </a:rPr>
            </a:br>
            <a:r>
              <a:rPr lang="nl-NL" sz="3200" dirty="0">
                <a:solidFill>
                  <a:srgbClr val="000000"/>
                </a:solidFill>
              </a:rPr>
              <a:t>steentijd leefden.</a:t>
            </a:r>
            <a:br>
              <a:rPr lang="nl-NL" sz="3200" dirty="0">
                <a:solidFill>
                  <a:srgbClr val="000000"/>
                </a:solidFill>
              </a:rPr>
            </a:br>
            <a:br>
              <a:rPr lang="nl-NL" sz="3200" dirty="0">
                <a:solidFill>
                  <a:srgbClr val="000000"/>
                </a:solidFill>
              </a:rPr>
            </a:br>
            <a:endParaRPr lang="nl-NL" sz="3200" dirty="0">
              <a:solidFill>
                <a:srgbClr val="000000"/>
              </a:solidFill>
            </a:endParaRPr>
          </a:p>
        </p:txBody>
      </p:sp>
      <p:pic>
        <p:nvPicPr>
          <p:cNvPr id="6" name="Picture 2" descr="De bronafbeelding bekijken">
            <a:extLst>
              <a:ext uri="{FF2B5EF4-FFF2-40B4-BE49-F238E27FC236}">
                <a16:creationId xmlns:a16="http://schemas.microsoft.com/office/drawing/2014/main" id="{45F4CFF8-4133-4458-BF5C-FCCE2DB44F9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5952"/>
          <a:stretch/>
        </p:blipFill>
        <p:spPr bwMode="auto">
          <a:xfrm>
            <a:off x="4709813" y="3414213"/>
            <a:ext cx="1058524" cy="888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095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602526" y="126242"/>
            <a:ext cx="4620584" cy="1781604"/>
          </a:xfrm>
        </p:spPr>
        <p:txBody>
          <a:bodyPr>
            <a:normAutofit/>
          </a:bodyPr>
          <a:lstStyle/>
          <a:p>
            <a:pPr algn="l"/>
            <a:r>
              <a:rPr lang="nl-NL" b="1" dirty="0"/>
              <a:t>De tijdreis</a:t>
            </a:r>
            <a:br>
              <a:rPr lang="nl-NL" sz="4400" b="1" dirty="0"/>
            </a:br>
            <a:endParaRPr lang="nl-NL" sz="4400" dirty="0"/>
          </a:p>
        </p:txBody>
      </p:sp>
      <p:pic>
        <p:nvPicPr>
          <p:cNvPr id="10" name="Afbeelding 9" descr="Afbeelding met sneeuw, buiten, bedekt, natuur&#10;&#10;Automatisch gegenereerde beschrijving">
            <a:extLst>
              <a:ext uri="{FF2B5EF4-FFF2-40B4-BE49-F238E27FC236}">
                <a16:creationId xmlns:a16="http://schemas.microsoft.com/office/drawing/2014/main" id="{9B8D6405-1631-4EF2-B5FF-2A7B86ED0EA0}"/>
              </a:ext>
            </a:extLst>
          </p:cNvPr>
          <p:cNvPicPr>
            <a:picLocks noChangeAspect="1"/>
          </p:cNvPicPr>
          <p:nvPr/>
        </p:nvPicPr>
        <p:blipFill rotWithShape="1">
          <a:blip r:embed="rId3">
            <a:extLst>
              <a:ext uri="{28A0092B-C50C-407E-A947-70E740481C1C}">
                <a14:useLocalDpi xmlns:a14="http://schemas.microsoft.com/office/drawing/2010/main" val="0"/>
              </a:ext>
            </a:extLst>
          </a:blip>
          <a:srcRect l="34790"/>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6146" name="Picture 2" descr="De bronafbeelding bekijken">
            <a:extLst>
              <a:ext uri="{FF2B5EF4-FFF2-40B4-BE49-F238E27FC236}">
                <a16:creationId xmlns:a16="http://schemas.microsoft.com/office/drawing/2014/main" id="{36FF718F-AF2B-4DE1-9652-C332902D6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468" y="1097861"/>
            <a:ext cx="7994245" cy="1577096"/>
          </a:xfrm>
          <a:prstGeom prst="rect">
            <a:avLst/>
          </a:prstGeom>
          <a:noFill/>
          <a:extLst>
            <a:ext uri="{909E8E84-426E-40DD-AFC4-6F175D3DCCD1}">
              <a14:hiddenFill xmlns:a14="http://schemas.microsoft.com/office/drawing/2010/main">
                <a:solidFill>
                  <a:srgbClr val="FFFFFF"/>
                </a:solidFill>
              </a14:hiddenFill>
            </a:ext>
          </a:extLst>
        </p:spPr>
      </p:pic>
      <p:sp>
        <p:nvSpPr>
          <p:cNvPr id="8" name="Pijl: omhoog 7">
            <a:extLst>
              <a:ext uri="{FF2B5EF4-FFF2-40B4-BE49-F238E27FC236}">
                <a16:creationId xmlns:a16="http://schemas.microsoft.com/office/drawing/2014/main" id="{F80ACCCA-3BC3-4EC7-B8C1-49DBF8D76EEF}"/>
              </a:ext>
            </a:extLst>
          </p:cNvPr>
          <p:cNvSpPr/>
          <p:nvPr/>
        </p:nvSpPr>
        <p:spPr>
          <a:xfrm>
            <a:off x="1075125" y="2738608"/>
            <a:ext cx="791570" cy="1815936"/>
          </a:xfrm>
          <a:prstGeom prst="up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7" name="Pijl: omhoog 16">
            <a:extLst>
              <a:ext uri="{FF2B5EF4-FFF2-40B4-BE49-F238E27FC236}">
                <a16:creationId xmlns:a16="http://schemas.microsoft.com/office/drawing/2014/main" id="{AC309A0E-9B8A-4DE9-B830-8DFB724E619B}"/>
              </a:ext>
            </a:extLst>
          </p:cNvPr>
          <p:cNvSpPr/>
          <p:nvPr/>
        </p:nvSpPr>
        <p:spPr>
          <a:xfrm>
            <a:off x="5302906" y="2738608"/>
            <a:ext cx="791570" cy="1815936"/>
          </a:xfrm>
          <a:prstGeom prst="upArrow">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18" name="Pijl: omhoog 17">
            <a:extLst>
              <a:ext uri="{FF2B5EF4-FFF2-40B4-BE49-F238E27FC236}">
                <a16:creationId xmlns:a16="http://schemas.microsoft.com/office/drawing/2014/main" id="{A3116521-88BD-42A1-B4EF-A99FFD6C212F}"/>
              </a:ext>
            </a:extLst>
          </p:cNvPr>
          <p:cNvSpPr/>
          <p:nvPr/>
        </p:nvSpPr>
        <p:spPr>
          <a:xfrm rot="20698634">
            <a:off x="328591" y="2811958"/>
            <a:ext cx="791570" cy="1815936"/>
          </a:xfrm>
          <a:prstGeom prst="upArrow">
            <a:avLst/>
          </a:prstGeom>
          <a:solidFill>
            <a:schemeClr val="accent3">
              <a:alpha val="36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9" name="Pijl: omhoog 8">
            <a:extLst>
              <a:ext uri="{FF2B5EF4-FFF2-40B4-BE49-F238E27FC236}">
                <a16:creationId xmlns:a16="http://schemas.microsoft.com/office/drawing/2014/main" id="{6FDD9527-13D5-47CB-9EA4-DE7155950129}"/>
              </a:ext>
            </a:extLst>
          </p:cNvPr>
          <p:cNvSpPr/>
          <p:nvPr/>
        </p:nvSpPr>
        <p:spPr>
          <a:xfrm>
            <a:off x="8233675" y="2780464"/>
            <a:ext cx="791570" cy="1815936"/>
          </a:xfrm>
          <a:prstGeom prst="upArrow">
            <a:avLst/>
          </a:prstGeom>
          <a:solidFill>
            <a:schemeClr val="bg1"/>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nl-NL"/>
          </a:p>
        </p:txBody>
      </p:sp>
      <p:sp>
        <p:nvSpPr>
          <p:cNvPr id="3" name="Tekstvak 2">
            <a:extLst>
              <a:ext uri="{FF2B5EF4-FFF2-40B4-BE49-F238E27FC236}">
                <a16:creationId xmlns:a16="http://schemas.microsoft.com/office/drawing/2014/main" id="{36200B49-E9BB-49F9-82AF-D3767296D910}"/>
              </a:ext>
            </a:extLst>
          </p:cNvPr>
          <p:cNvSpPr txBox="1"/>
          <p:nvPr/>
        </p:nvSpPr>
        <p:spPr>
          <a:xfrm>
            <a:off x="1166080" y="4608160"/>
            <a:ext cx="1781907" cy="369332"/>
          </a:xfrm>
          <a:prstGeom prst="rect">
            <a:avLst/>
          </a:prstGeom>
          <a:noFill/>
        </p:spPr>
        <p:txBody>
          <a:bodyPr wrap="square" rtlCol="0">
            <a:spAutoFit/>
          </a:bodyPr>
          <a:lstStyle/>
          <a:p>
            <a:r>
              <a:rPr lang="nl-NL" dirty="0"/>
              <a:t>nieuwe steentijd</a:t>
            </a:r>
          </a:p>
        </p:txBody>
      </p:sp>
      <p:sp>
        <p:nvSpPr>
          <p:cNvPr id="11" name="Tekstvak 10">
            <a:extLst>
              <a:ext uri="{FF2B5EF4-FFF2-40B4-BE49-F238E27FC236}">
                <a16:creationId xmlns:a16="http://schemas.microsoft.com/office/drawing/2014/main" id="{489B00B9-56F1-49CF-9B8E-CA7FF77B191D}"/>
              </a:ext>
            </a:extLst>
          </p:cNvPr>
          <p:cNvSpPr txBox="1"/>
          <p:nvPr/>
        </p:nvSpPr>
        <p:spPr>
          <a:xfrm>
            <a:off x="4429612" y="4376285"/>
            <a:ext cx="1781907" cy="646331"/>
          </a:xfrm>
          <a:prstGeom prst="rect">
            <a:avLst/>
          </a:prstGeom>
          <a:noFill/>
        </p:spPr>
        <p:txBody>
          <a:bodyPr wrap="square" rtlCol="0">
            <a:spAutoFit/>
          </a:bodyPr>
          <a:lstStyle/>
          <a:p>
            <a:r>
              <a:rPr lang="nl-NL" dirty="0"/>
              <a:t>volle middeleeuwen</a:t>
            </a:r>
          </a:p>
        </p:txBody>
      </p:sp>
    </p:spTree>
    <p:extLst>
      <p:ext uri="{BB962C8B-B14F-4D97-AF65-F5344CB8AC3E}">
        <p14:creationId xmlns:p14="http://schemas.microsoft.com/office/powerpoint/2010/main" val="44908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 bronafbeelding bekijken">
            <a:extLst>
              <a:ext uri="{FF2B5EF4-FFF2-40B4-BE49-F238E27FC236}">
                <a16:creationId xmlns:a16="http://schemas.microsoft.com/office/drawing/2014/main" id="{BB4C1290-B901-4349-AAB8-1CABA49D9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938463" y="559109"/>
            <a:ext cx="10315073" cy="1654015"/>
          </a:xfrm>
        </p:spPr>
        <p:txBody>
          <a:bodyPr>
            <a:normAutofit fontScale="90000"/>
          </a:bodyPr>
          <a:lstStyle/>
          <a:p>
            <a:r>
              <a:rPr lang="nl-NL" sz="6700" b="1" dirty="0"/>
              <a:t>De ijstijd</a:t>
            </a:r>
            <a:br>
              <a:rPr lang="nl-NL" dirty="0"/>
            </a:br>
            <a:r>
              <a:rPr lang="nl-NL" sz="4400" dirty="0"/>
              <a:t>Meer dan 12.000 jaar geleden.</a:t>
            </a:r>
            <a:br>
              <a:rPr lang="nl-NL" sz="4400" dirty="0"/>
            </a:br>
            <a:r>
              <a:rPr lang="nl-NL" sz="4400" dirty="0"/>
              <a:t>Een tijd van jagers en verzamelaars</a:t>
            </a:r>
          </a:p>
        </p:txBody>
      </p:sp>
      <p:sp>
        <p:nvSpPr>
          <p:cNvPr id="5" name="Tekstvak 4">
            <a:extLst>
              <a:ext uri="{FF2B5EF4-FFF2-40B4-BE49-F238E27FC236}">
                <a16:creationId xmlns:a16="http://schemas.microsoft.com/office/drawing/2014/main" id="{43EA1E42-F611-4BD0-B6FA-F7F6110945B0}"/>
              </a:ext>
            </a:extLst>
          </p:cNvPr>
          <p:cNvSpPr txBox="1"/>
          <p:nvPr/>
        </p:nvSpPr>
        <p:spPr>
          <a:xfrm>
            <a:off x="4468889" y="2235764"/>
            <a:ext cx="6096000" cy="369332"/>
          </a:xfrm>
          <a:prstGeom prst="rect">
            <a:avLst/>
          </a:prstGeom>
          <a:noFill/>
        </p:spPr>
        <p:txBody>
          <a:bodyPr wrap="square">
            <a:spAutoFit/>
          </a:bodyPr>
          <a:lstStyle/>
          <a:p>
            <a:r>
              <a:rPr lang="nl-NL" dirty="0">
                <a:hlinkClick r:id="rId4"/>
              </a:rPr>
              <a:t>Hoe zag </a:t>
            </a:r>
            <a:r>
              <a:rPr lang="nl-NL" dirty="0" err="1">
                <a:hlinkClick r:id="rId4"/>
              </a:rPr>
              <a:t>nederland</a:t>
            </a:r>
            <a:r>
              <a:rPr lang="nl-NL" dirty="0">
                <a:hlinkClick r:id="rId4"/>
              </a:rPr>
              <a:t> eruit in de ijstijd?</a:t>
            </a:r>
            <a:endParaRPr lang="nl-NL" dirty="0"/>
          </a:p>
        </p:txBody>
      </p:sp>
      <p:pic>
        <p:nvPicPr>
          <p:cNvPr id="3078" name="Picture 6" descr="De bronafbeelding bekijken">
            <a:extLst>
              <a:ext uri="{FF2B5EF4-FFF2-40B4-BE49-F238E27FC236}">
                <a16:creationId xmlns:a16="http://schemas.microsoft.com/office/drawing/2014/main" id="{1E072454-3DF2-40EF-93B3-91615C61519A}"/>
              </a:ext>
            </a:extLst>
          </p:cNvPr>
          <p:cNvPicPr>
            <a:picLocks noChangeAspect="1" noChangeArrowheads="1"/>
          </p:cNvPicPr>
          <p:nvPr/>
        </p:nvPicPr>
        <p:blipFill>
          <a:blip r:embed="rId5">
            <a:alphaModFix amt="50000"/>
            <a:extLst>
              <a:ext uri="{28A0092B-C50C-407E-A947-70E740481C1C}">
                <a14:useLocalDpi xmlns:a14="http://schemas.microsoft.com/office/drawing/2010/main" val="0"/>
              </a:ext>
            </a:extLst>
          </a:blip>
          <a:srcRect/>
          <a:stretch>
            <a:fillRect/>
          </a:stretch>
        </p:blipFill>
        <p:spPr bwMode="auto">
          <a:xfrm>
            <a:off x="8176444" y="3287382"/>
            <a:ext cx="4015556" cy="2496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853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938463" y="-55551"/>
            <a:ext cx="10315073" cy="1654015"/>
          </a:xfrm>
        </p:spPr>
        <p:txBody>
          <a:bodyPr>
            <a:normAutofit/>
          </a:bodyPr>
          <a:lstStyle/>
          <a:p>
            <a:r>
              <a:rPr lang="nl-NL" b="1" dirty="0"/>
              <a:t>Het wordt weer warmer</a:t>
            </a:r>
            <a:br>
              <a:rPr lang="nl-NL" dirty="0"/>
            </a:br>
            <a:r>
              <a:rPr lang="nl-NL" sz="4400" dirty="0"/>
              <a:t>10.000 v Chr.: de zeespiegel stijgt</a:t>
            </a:r>
          </a:p>
        </p:txBody>
      </p:sp>
      <p:pic>
        <p:nvPicPr>
          <p:cNvPr id="2050" name="Picture 2" descr="De bronafbeelding bekijken">
            <a:extLst>
              <a:ext uri="{FF2B5EF4-FFF2-40B4-BE49-F238E27FC236}">
                <a16:creationId xmlns:a16="http://schemas.microsoft.com/office/drawing/2014/main" id="{27B2AFBB-68D7-4235-BCE8-D1479F1DE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4043" y="2098708"/>
            <a:ext cx="3364475" cy="44016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F0D07BDA-6A79-4EB9-B71E-D854BA3722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291" b="13116"/>
          <a:stretch/>
        </p:blipFill>
        <p:spPr bwMode="auto">
          <a:xfrm>
            <a:off x="2433482" y="2098708"/>
            <a:ext cx="3532239" cy="4386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39123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e bronafbeelding bekijken">
            <a:extLst>
              <a:ext uri="{FF2B5EF4-FFF2-40B4-BE49-F238E27FC236}">
                <a16:creationId xmlns:a16="http://schemas.microsoft.com/office/drawing/2014/main" id="{FA8375FE-3E25-41C7-B056-89A8F79DC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36"/>
          <a:stretch/>
        </p:blipFill>
        <p:spPr bwMode="auto">
          <a:xfrm>
            <a:off x="-280220" y="-412955"/>
            <a:ext cx="7713405" cy="72709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e bronafbeelding bekijken">
            <a:extLst>
              <a:ext uri="{FF2B5EF4-FFF2-40B4-BE49-F238E27FC236}">
                <a16:creationId xmlns:a16="http://schemas.microsoft.com/office/drawing/2014/main" id="{1AF5F146-44DE-4A29-9F9D-0630A9D19C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488"/>
          <a:stretch/>
        </p:blipFill>
        <p:spPr bwMode="auto">
          <a:xfrm>
            <a:off x="6325117" y="-2273318"/>
            <a:ext cx="6036488" cy="9131318"/>
          </a:xfrm>
          <a:prstGeom prst="rect">
            <a:avLst/>
          </a:prstGeom>
          <a:noFill/>
          <a:extLst>
            <a:ext uri="{909E8E84-426E-40DD-AFC4-6F175D3DCCD1}">
              <a14:hiddenFill xmlns:a14="http://schemas.microsoft.com/office/drawing/2010/main">
                <a:solidFill>
                  <a:srgbClr val="FFFFFF"/>
                </a:solidFill>
              </a14:hiddenFill>
            </a:ext>
          </a:extLst>
        </p:spPr>
      </p:pic>
      <p:sp>
        <p:nvSpPr>
          <p:cNvPr id="9" name="Titel 1">
            <a:extLst>
              <a:ext uri="{FF2B5EF4-FFF2-40B4-BE49-F238E27FC236}">
                <a16:creationId xmlns:a16="http://schemas.microsoft.com/office/drawing/2014/main" id="{4C44A296-1737-4555-863B-E41ED5A52279}"/>
              </a:ext>
            </a:extLst>
          </p:cNvPr>
          <p:cNvSpPr>
            <a:spLocks noGrp="1"/>
          </p:cNvSpPr>
          <p:nvPr>
            <p:ph type="ctrTitle"/>
          </p:nvPr>
        </p:nvSpPr>
        <p:spPr>
          <a:xfrm>
            <a:off x="-86728" y="1545082"/>
            <a:ext cx="12361605" cy="1654015"/>
          </a:xfrm>
        </p:spPr>
        <p:txBody>
          <a:bodyPr>
            <a:normAutofit fontScale="90000"/>
          </a:bodyPr>
          <a:lstStyle/>
          <a:p>
            <a:r>
              <a:rPr lang="nl-NL" sz="6700" b="1" dirty="0">
                <a:solidFill>
                  <a:schemeClr val="accent1">
                    <a:lumMod val="50000"/>
                  </a:schemeClr>
                </a:solidFill>
              </a:rPr>
              <a:t>      De zeespiegel </a:t>
            </a:r>
            <a:r>
              <a:rPr lang="nl-NL" sz="6700" b="1" dirty="0" err="1">
                <a:solidFill>
                  <a:schemeClr val="accent1">
                    <a:lumMod val="50000"/>
                  </a:schemeClr>
                </a:solidFill>
              </a:rPr>
              <a:t>steigt</a:t>
            </a:r>
            <a:r>
              <a:rPr lang="nl-NL" sz="6700" b="1" dirty="0">
                <a:solidFill>
                  <a:schemeClr val="accent1">
                    <a:lumMod val="50000"/>
                  </a:schemeClr>
                </a:solidFill>
              </a:rPr>
              <a:t> niet mee</a:t>
            </a:r>
            <a:r>
              <a:rPr lang="nl-NL" sz="6700" b="1" dirty="0"/>
              <a:t>r</a:t>
            </a:r>
            <a:br>
              <a:rPr lang="nl-NL" dirty="0"/>
            </a:br>
            <a:br>
              <a:rPr lang="nl-NL" dirty="0"/>
            </a:br>
            <a:br>
              <a:rPr lang="nl-NL" dirty="0"/>
            </a:br>
            <a:r>
              <a:rPr lang="nl-NL" dirty="0"/>
              <a:t> </a:t>
            </a:r>
            <a:r>
              <a:rPr lang="nl-NL" sz="4400" dirty="0">
                <a:solidFill>
                  <a:schemeClr val="bg1"/>
                </a:solidFill>
              </a:rPr>
              <a:t>6000 v </a:t>
            </a:r>
            <a:r>
              <a:rPr lang="nl-NL" sz="4400" dirty="0" err="1">
                <a:solidFill>
                  <a:schemeClr val="bg1"/>
                </a:solidFill>
              </a:rPr>
              <a:t>Chr</a:t>
            </a:r>
            <a:r>
              <a:rPr lang="nl-NL" sz="4400" dirty="0">
                <a:solidFill>
                  <a:schemeClr val="bg1"/>
                </a:solidFill>
              </a:rPr>
              <a:t>: achter de duinen ontstaat een moerasgebied</a:t>
            </a:r>
          </a:p>
        </p:txBody>
      </p:sp>
    </p:spTree>
    <p:extLst>
      <p:ext uri="{BB962C8B-B14F-4D97-AF65-F5344CB8AC3E}">
        <p14:creationId xmlns:p14="http://schemas.microsoft.com/office/powerpoint/2010/main" val="3594527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De bronafbeelding bekijken">
            <a:extLst>
              <a:ext uri="{FF2B5EF4-FFF2-40B4-BE49-F238E27FC236}">
                <a16:creationId xmlns:a16="http://schemas.microsoft.com/office/drawing/2014/main" id="{3C2FB792-7C2A-4CC3-A7A2-8AB78B4F83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812674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968354" y="2988595"/>
            <a:ext cx="10044275" cy="1654015"/>
          </a:xfrm>
        </p:spPr>
        <p:txBody>
          <a:bodyPr>
            <a:noAutofit/>
          </a:bodyPr>
          <a:lstStyle/>
          <a:p>
            <a:r>
              <a:rPr lang="nl-NL" b="1" dirty="0">
                <a:solidFill>
                  <a:schemeClr val="bg1"/>
                </a:solidFill>
                <a:effectLst>
                  <a:outerShdw blurRad="38100" dist="38100" dir="2700000" algn="tl">
                    <a:srgbClr val="000000">
                      <a:alpha val="43137"/>
                    </a:srgbClr>
                  </a:outerShdw>
                </a:effectLst>
              </a:rPr>
              <a:t>Wonen hier dan nog steeds mensen?</a:t>
            </a:r>
            <a:br>
              <a:rPr lang="nl-NL" dirty="0">
                <a:solidFill>
                  <a:schemeClr val="bg1"/>
                </a:solidFill>
                <a:effectLst>
                  <a:outerShdw blurRad="38100" dist="38100" dir="2700000" algn="tl">
                    <a:srgbClr val="000000">
                      <a:alpha val="43137"/>
                    </a:srgbClr>
                  </a:outerShdw>
                </a:effectLst>
              </a:rPr>
            </a:br>
            <a:endParaRPr lang="nl-NL" dirty="0">
              <a:solidFill>
                <a:schemeClr val="bg1"/>
              </a:solidFill>
              <a:effectLst>
                <a:outerShdw blurRad="38100" dist="38100" dir="2700000" algn="tl">
                  <a:srgbClr val="000000">
                    <a:alpha val="43137"/>
                  </a:srgbClr>
                </a:outerShdw>
              </a:effectLst>
            </a:endParaRPr>
          </a:p>
        </p:txBody>
      </p:sp>
      <p:pic>
        <p:nvPicPr>
          <p:cNvPr id="1034" name="Picture 10" descr="De bronafbeelding bekijken">
            <a:extLst>
              <a:ext uri="{FF2B5EF4-FFF2-40B4-BE49-F238E27FC236}">
                <a16:creationId xmlns:a16="http://schemas.microsoft.com/office/drawing/2014/main" id="{62BF7E5A-19B6-438C-BD73-16E896151172}"/>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32416" b="17976"/>
          <a:stretch/>
        </p:blipFill>
        <p:spPr bwMode="auto">
          <a:xfrm>
            <a:off x="8016795" y="3466655"/>
            <a:ext cx="4180763" cy="1554729"/>
          </a:xfrm>
          <a:prstGeom prst="rect">
            <a:avLst/>
          </a:prstGeom>
          <a:noFill/>
          <a:extLst>
            <a:ext uri="{909E8E84-426E-40DD-AFC4-6F175D3DCCD1}">
              <a14:hiddenFill xmlns:a14="http://schemas.microsoft.com/office/drawing/2010/main">
                <a:solidFill>
                  <a:srgbClr val="FFFFFF"/>
                </a:solidFill>
              </a14:hiddenFill>
            </a:ext>
          </a:extLst>
        </p:spPr>
      </p:pic>
      <p:pic>
        <p:nvPicPr>
          <p:cNvPr id="4" name="Afbeelding 3">
            <a:extLst>
              <a:ext uri="{FF2B5EF4-FFF2-40B4-BE49-F238E27FC236}">
                <a16:creationId xmlns:a16="http://schemas.microsoft.com/office/drawing/2014/main" id="{84DF3373-689D-4789-846A-94E4F0B89FC2}"/>
              </a:ext>
            </a:extLst>
          </p:cNvPr>
          <p:cNvPicPr>
            <a:picLocks noChangeAspect="1"/>
          </p:cNvPicPr>
          <p:nvPr/>
        </p:nvPicPr>
        <p:blipFill>
          <a:blip r:embed="rId5">
            <a:alphaModFix amt="50000"/>
          </a:blip>
          <a:stretch>
            <a:fillRect/>
          </a:stretch>
        </p:blipFill>
        <p:spPr>
          <a:xfrm>
            <a:off x="8016795" y="5016131"/>
            <a:ext cx="4180764" cy="2040779"/>
          </a:xfrm>
          <a:prstGeom prst="rect">
            <a:avLst/>
          </a:prstGeom>
        </p:spPr>
      </p:pic>
    </p:spTree>
    <p:extLst>
      <p:ext uri="{BB962C8B-B14F-4D97-AF65-F5344CB8AC3E}">
        <p14:creationId xmlns:p14="http://schemas.microsoft.com/office/powerpoint/2010/main" val="33067297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159C2418-4CEE-4B30-B75D-EAB3B5149B05}"/>
              </a:ext>
            </a:extLst>
          </p:cNvPr>
          <p:cNvSpPr>
            <a:spLocks noGrp="1"/>
          </p:cNvSpPr>
          <p:nvPr>
            <p:ph type="ctrTitle"/>
          </p:nvPr>
        </p:nvSpPr>
        <p:spPr>
          <a:xfrm>
            <a:off x="591925" y="797467"/>
            <a:ext cx="5760121" cy="3204383"/>
          </a:xfrm>
        </p:spPr>
        <p:txBody>
          <a:bodyPr>
            <a:normAutofit fontScale="90000"/>
          </a:bodyPr>
          <a:lstStyle/>
          <a:p>
            <a:pPr algn="l"/>
            <a:r>
              <a:rPr lang="nl-NL" sz="4400" dirty="0"/>
              <a:t>3400 v Chr.          </a:t>
            </a:r>
            <a:br>
              <a:rPr lang="nl-NL" sz="4400" dirty="0"/>
            </a:br>
            <a:r>
              <a:rPr lang="nl-NL" b="1" dirty="0"/>
              <a:t>Steeds meer boeren in ‘Nederland’</a:t>
            </a:r>
            <a:br>
              <a:rPr lang="nl-NL" b="1" dirty="0"/>
            </a:br>
            <a:endParaRPr lang="nl-NL" b="1" dirty="0"/>
          </a:p>
        </p:txBody>
      </p:sp>
      <p:pic>
        <p:nvPicPr>
          <p:cNvPr id="2058" name="Picture 10" descr="De bronafbeelding bekijken">
            <a:extLst>
              <a:ext uri="{FF2B5EF4-FFF2-40B4-BE49-F238E27FC236}">
                <a16:creationId xmlns:a16="http://schemas.microsoft.com/office/drawing/2014/main" id="{D385968B-CE05-4AEB-A94E-3AF29761EE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080" y="4321746"/>
            <a:ext cx="3559609" cy="28561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 bronafbeelding bekijken">
            <a:extLst>
              <a:ext uri="{FF2B5EF4-FFF2-40B4-BE49-F238E27FC236}">
                <a16:creationId xmlns:a16="http://schemas.microsoft.com/office/drawing/2014/main" id="{2BF593A9-F269-45DD-874D-2CA2A1116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53" r="16253" b="-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10" name="Picture 2" descr="De bronafbeelding bekijken">
            <a:extLst>
              <a:ext uri="{FF2B5EF4-FFF2-40B4-BE49-F238E27FC236}">
                <a16:creationId xmlns:a16="http://schemas.microsoft.com/office/drawing/2014/main" id="{F959630B-215C-41C1-A792-A768B1A1C6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 y="4321746"/>
            <a:ext cx="4127129" cy="2536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6060248"/>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1039</TotalTime>
  <Words>1893</Words>
  <Application>Microsoft Office PowerPoint</Application>
  <PresentationFormat>Breedbeeld</PresentationFormat>
  <Paragraphs>116</Paragraphs>
  <Slides>18</Slides>
  <Notes>18</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18</vt:i4>
      </vt:variant>
    </vt:vector>
  </HeadingPairs>
  <TitlesOfParts>
    <vt:vector size="22" baseType="lpstr">
      <vt:lpstr>Arial</vt:lpstr>
      <vt:lpstr>Calibri</vt:lpstr>
      <vt:lpstr>Calibri Light</vt:lpstr>
      <vt:lpstr>Kantoorthema</vt:lpstr>
      <vt:lpstr> Hoe overleef je in de steentijd? </vt:lpstr>
      <vt:lpstr>PowerPoint-presentatie</vt:lpstr>
      <vt:lpstr>Wat ga je leren en ontdekken?  Ik kan vertellen hoe mensen in  ons gebied in de nieuwe  steentijd leefden.  </vt:lpstr>
      <vt:lpstr>De tijdreis </vt:lpstr>
      <vt:lpstr>De ijstijd Meer dan 12.000 jaar geleden. Een tijd van jagers en verzamelaars</vt:lpstr>
      <vt:lpstr>Het wordt weer warmer 10.000 v Chr.: de zeespiegel stijgt</vt:lpstr>
      <vt:lpstr>      De zeespiegel steigt niet meer    6000 v Chr: achter de duinen ontstaat een moerasgebied</vt:lpstr>
      <vt:lpstr>Wonen hier dan nog steeds mensen? </vt:lpstr>
      <vt:lpstr>3400 v Chr.           Steeds meer boeren in ‘Nederland’ </vt:lpstr>
      <vt:lpstr>Ondertussen in het westen van ‘Nederland’…  (waar wij nu wonen) </vt:lpstr>
      <vt:lpstr>Zoek de verschillen </vt:lpstr>
      <vt:lpstr>Aan de slag Kies een van de volgende verwerkingsvormen als voorbereiding op of besluit van je bezoek aan Masamuda. </vt:lpstr>
      <vt:lpstr>Aan de slag (1) Moodboard Vlaardingencultuur </vt:lpstr>
      <vt:lpstr>Aan de slag (2) Ontspullen in de steentijd </vt:lpstr>
      <vt:lpstr>Aan de slag (3) Potten met karakter </vt:lpstr>
      <vt:lpstr>De terugblik </vt:lpstr>
      <vt:lpstr>Straks op expeditie naar </vt:lpstr>
      <vt:lpstr>De toekomst van het verleden Plannen met Masamuda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Masamuda Overleven in de steentijd en vroege middeleeuwen</dc:title>
  <dc:creator>Robert van Herk</dc:creator>
  <cp:lastModifiedBy>Robert van Herk</cp:lastModifiedBy>
  <cp:revision>72</cp:revision>
  <dcterms:created xsi:type="dcterms:W3CDTF">2021-03-08T14:19:42Z</dcterms:created>
  <dcterms:modified xsi:type="dcterms:W3CDTF">2021-09-21T11:24:52Z</dcterms:modified>
</cp:coreProperties>
</file>